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68"/>
  </p:notesMasterIdLst>
  <p:sldIdLst>
    <p:sldId id="256" r:id="rId2"/>
    <p:sldId id="336" r:id="rId3"/>
    <p:sldId id="309" r:id="rId4"/>
    <p:sldId id="306" r:id="rId5"/>
    <p:sldId id="307" r:id="rId6"/>
    <p:sldId id="265" r:id="rId7"/>
    <p:sldId id="268" r:id="rId8"/>
    <p:sldId id="270" r:id="rId9"/>
    <p:sldId id="272" r:id="rId10"/>
    <p:sldId id="273" r:id="rId11"/>
    <p:sldId id="274" r:id="rId12"/>
    <p:sldId id="310" r:id="rId13"/>
    <p:sldId id="313" r:id="rId14"/>
    <p:sldId id="314" r:id="rId15"/>
    <p:sldId id="312" r:id="rId16"/>
    <p:sldId id="311" r:id="rId17"/>
    <p:sldId id="346" r:id="rId18"/>
    <p:sldId id="320" r:id="rId19"/>
    <p:sldId id="321" r:id="rId20"/>
    <p:sldId id="325" r:id="rId21"/>
    <p:sldId id="326" r:id="rId22"/>
    <p:sldId id="286" r:id="rId23"/>
    <p:sldId id="332" r:id="rId24"/>
    <p:sldId id="333" r:id="rId25"/>
    <p:sldId id="277" r:id="rId26"/>
    <p:sldId id="288" r:id="rId27"/>
    <p:sldId id="289" r:id="rId28"/>
    <p:sldId id="295" r:id="rId29"/>
    <p:sldId id="296" r:id="rId30"/>
    <p:sldId id="297" r:id="rId31"/>
    <p:sldId id="298" r:id="rId32"/>
    <p:sldId id="299" r:id="rId33"/>
    <p:sldId id="300" r:id="rId34"/>
    <p:sldId id="301" r:id="rId35"/>
    <p:sldId id="322" r:id="rId36"/>
    <p:sldId id="337" r:id="rId37"/>
    <p:sldId id="323" r:id="rId38"/>
    <p:sldId id="324" r:id="rId39"/>
    <p:sldId id="302" r:id="rId40"/>
    <p:sldId id="291" r:id="rId41"/>
    <p:sldId id="316" r:id="rId42"/>
    <p:sldId id="318" r:id="rId43"/>
    <p:sldId id="317" r:id="rId44"/>
    <p:sldId id="284" r:id="rId45"/>
    <p:sldId id="331" r:id="rId46"/>
    <p:sldId id="319" r:id="rId47"/>
    <p:sldId id="263" r:id="rId48"/>
    <p:sldId id="334" r:id="rId49"/>
    <p:sldId id="342" r:id="rId50"/>
    <p:sldId id="329" r:id="rId51"/>
    <p:sldId id="330" r:id="rId52"/>
    <p:sldId id="343" r:id="rId53"/>
    <p:sldId id="338" r:id="rId54"/>
    <p:sldId id="339" r:id="rId55"/>
    <p:sldId id="340" r:id="rId56"/>
    <p:sldId id="341" r:id="rId57"/>
    <p:sldId id="283" r:id="rId58"/>
    <p:sldId id="290" r:id="rId59"/>
    <p:sldId id="335" r:id="rId60"/>
    <p:sldId id="292" r:id="rId61"/>
    <p:sldId id="344" r:id="rId62"/>
    <p:sldId id="275" r:id="rId63"/>
    <p:sldId id="303" r:id="rId64"/>
    <p:sldId id="347" r:id="rId65"/>
    <p:sldId id="294" r:id="rId66"/>
    <p:sldId id="304" r:id="rId6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197"/>
    <p:restoredTop sz="95821"/>
  </p:normalViewPr>
  <p:slideViewPr>
    <p:cSldViewPr snapToGrid="0">
      <p:cViewPr varScale="1">
        <p:scale>
          <a:sx n="109" d="100"/>
          <a:sy n="109" d="100"/>
        </p:scale>
        <p:origin x="480"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diagrams/_rels/data1.xml.rels><?xml version="1.0" encoding="UTF-8" standalone="yes"?>
<Relationships xmlns="http://schemas.openxmlformats.org/package/2006/relationships"><Relationship Id="rId8" Type="http://schemas.openxmlformats.org/officeDocument/2006/relationships/image" Target="../media/image40.sv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svg"/><Relationship Id="rId1" Type="http://schemas.openxmlformats.org/officeDocument/2006/relationships/image" Target="../media/image33.png"/><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36.svg"/></Relationships>
</file>

<file path=ppt/diagrams/_rels/drawing1.xml.rels><?xml version="1.0" encoding="UTF-8" standalone="yes"?>
<Relationships xmlns="http://schemas.openxmlformats.org/package/2006/relationships"><Relationship Id="rId8" Type="http://schemas.openxmlformats.org/officeDocument/2006/relationships/image" Target="../media/image40.sv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svg"/><Relationship Id="rId1" Type="http://schemas.openxmlformats.org/officeDocument/2006/relationships/image" Target="../media/image33.png"/><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36.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847F2B3-907C-40B2-AC28-EB71CBA858DA}"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D87795C9-F82A-479A-8CC3-637D001F74B5}">
      <dgm:prSet/>
      <dgm:spPr/>
      <dgm:t>
        <a:bodyPr/>
        <a:lstStyle/>
        <a:p>
          <a:pPr>
            <a:defRPr cap="all"/>
          </a:pPr>
          <a:r>
            <a:rPr lang="en-US"/>
            <a:t>Assumptions</a:t>
          </a:r>
        </a:p>
      </dgm:t>
    </dgm:pt>
    <dgm:pt modelId="{6A0A378B-398D-4A8F-A4E2-6407E9750E18}" type="parTrans" cxnId="{B4A10FBA-04B8-48AA-99E7-E9EBDD76F26E}">
      <dgm:prSet/>
      <dgm:spPr/>
      <dgm:t>
        <a:bodyPr/>
        <a:lstStyle/>
        <a:p>
          <a:endParaRPr lang="en-US"/>
        </a:p>
      </dgm:t>
    </dgm:pt>
    <dgm:pt modelId="{018ED539-9B69-4E1F-8432-B659C3887EC7}" type="sibTrans" cxnId="{B4A10FBA-04B8-48AA-99E7-E9EBDD76F26E}">
      <dgm:prSet/>
      <dgm:spPr/>
      <dgm:t>
        <a:bodyPr/>
        <a:lstStyle/>
        <a:p>
          <a:endParaRPr lang="en-US"/>
        </a:p>
      </dgm:t>
    </dgm:pt>
    <dgm:pt modelId="{D92CE0F5-9847-4473-8259-A604C5F8E64F}">
      <dgm:prSet/>
      <dgm:spPr/>
      <dgm:t>
        <a:bodyPr/>
        <a:lstStyle/>
        <a:p>
          <a:pPr>
            <a:defRPr cap="all"/>
          </a:pPr>
          <a:r>
            <a:rPr lang="en-US"/>
            <a:t>Similar to linear regression/GLM (VAR model/ARIMA)</a:t>
          </a:r>
        </a:p>
      </dgm:t>
    </dgm:pt>
    <dgm:pt modelId="{88B73A3B-F0C1-4DDF-9966-693954146899}" type="parTrans" cxnId="{92098E6B-6C9D-42B0-AE99-F496A284E60B}">
      <dgm:prSet/>
      <dgm:spPr/>
      <dgm:t>
        <a:bodyPr/>
        <a:lstStyle/>
        <a:p>
          <a:endParaRPr lang="en-US"/>
        </a:p>
      </dgm:t>
    </dgm:pt>
    <dgm:pt modelId="{BE0DDDA1-0C1E-4CD4-85D0-89208828BA30}" type="sibTrans" cxnId="{92098E6B-6C9D-42B0-AE99-F496A284E60B}">
      <dgm:prSet/>
      <dgm:spPr/>
      <dgm:t>
        <a:bodyPr/>
        <a:lstStyle/>
        <a:p>
          <a:endParaRPr lang="en-US"/>
        </a:p>
      </dgm:t>
    </dgm:pt>
    <dgm:pt modelId="{CA9ECF51-DF16-4838-A7F2-61D25760B685}">
      <dgm:prSet/>
      <dgm:spPr/>
      <dgm:t>
        <a:bodyPr/>
        <a:lstStyle/>
        <a:p>
          <a:pPr>
            <a:defRPr cap="all"/>
          </a:pPr>
          <a:r>
            <a:rPr lang="en-US"/>
            <a:t>Look at correlations</a:t>
          </a:r>
        </a:p>
      </dgm:t>
    </dgm:pt>
    <dgm:pt modelId="{1ABC67AC-9936-414D-A31D-E80631966DC8}" type="parTrans" cxnId="{1B9EC29F-2CCA-452C-A7D2-5C3E4F58E945}">
      <dgm:prSet/>
      <dgm:spPr/>
      <dgm:t>
        <a:bodyPr/>
        <a:lstStyle/>
        <a:p>
          <a:endParaRPr lang="en-US"/>
        </a:p>
      </dgm:t>
    </dgm:pt>
    <dgm:pt modelId="{2E1E0640-2593-4C3E-9965-7BF5AEBFFA6E}" type="sibTrans" cxnId="{1B9EC29F-2CCA-452C-A7D2-5C3E4F58E945}">
      <dgm:prSet/>
      <dgm:spPr/>
      <dgm:t>
        <a:bodyPr/>
        <a:lstStyle/>
        <a:p>
          <a:endParaRPr lang="en-US"/>
        </a:p>
      </dgm:t>
    </dgm:pt>
    <dgm:pt modelId="{84B56311-6534-4A40-BD37-F66CD97147E7}">
      <dgm:prSet/>
      <dgm:spPr/>
      <dgm:t>
        <a:bodyPr/>
        <a:lstStyle/>
        <a:p>
          <a:pPr>
            <a:defRPr cap="all"/>
          </a:pPr>
          <a:r>
            <a:rPr lang="en-US"/>
            <a:t>Simpler models are better (moving averages better than anything fancy/ML)</a:t>
          </a:r>
        </a:p>
      </dgm:t>
    </dgm:pt>
    <dgm:pt modelId="{1E384866-2979-4F7A-B2D1-50681754EF24}" type="parTrans" cxnId="{40D1D984-DE3D-4DE3-8007-BA0E2F08D629}">
      <dgm:prSet/>
      <dgm:spPr/>
      <dgm:t>
        <a:bodyPr/>
        <a:lstStyle/>
        <a:p>
          <a:endParaRPr lang="en-US"/>
        </a:p>
      </dgm:t>
    </dgm:pt>
    <dgm:pt modelId="{96FD0FE1-111A-4DEE-B294-9FAD0D00F112}" type="sibTrans" cxnId="{40D1D984-DE3D-4DE3-8007-BA0E2F08D629}">
      <dgm:prSet/>
      <dgm:spPr/>
      <dgm:t>
        <a:bodyPr/>
        <a:lstStyle/>
        <a:p>
          <a:endParaRPr lang="en-US"/>
        </a:p>
      </dgm:t>
    </dgm:pt>
    <dgm:pt modelId="{3C70E32B-5962-4732-972A-E587FDAC50A9}" type="pres">
      <dgm:prSet presAssocID="{B847F2B3-907C-40B2-AC28-EB71CBA858DA}" presName="root" presStyleCnt="0">
        <dgm:presLayoutVars>
          <dgm:dir/>
          <dgm:resizeHandles val="exact"/>
        </dgm:presLayoutVars>
      </dgm:prSet>
      <dgm:spPr/>
    </dgm:pt>
    <dgm:pt modelId="{A0CD3BBD-E1DB-443F-A329-C3D4D75FFD41}" type="pres">
      <dgm:prSet presAssocID="{D87795C9-F82A-479A-8CC3-637D001F74B5}" presName="compNode" presStyleCnt="0"/>
      <dgm:spPr/>
    </dgm:pt>
    <dgm:pt modelId="{5A06D47B-4BA5-449E-97BD-C9A9EFD479FF}" type="pres">
      <dgm:prSet presAssocID="{D87795C9-F82A-479A-8CC3-637D001F74B5}" presName="iconBgRect" presStyleLbl="bgShp" presStyleIdx="0" presStyleCnt="4"/>
      <dgm:spPr>
        <a:prstGeom prst="round2DiagRect">
          <a:avLst>
            <a:gd name="adj1" fmla="val 29727"/>
            <a:gd name="adj2" fmla="val 0"/>
          </a:avLst>
        </a:prstGeom>
      </dgm:spPr>
    </dgm:pt>
    <dgm:pt modelId="{C42059D9-2DDC-4BC1-8759-5C25B52EC3D6}" type="pres">
      <dgm:prSet presAssocID="{D87795C9-F82A-479A-8CC3-637D001F74B5}"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ick"/>
        </a:ext>
      </dgm:extLst>
    </dgm:pt>
    <dgm:pt modelId="{B36BF1D4-569E-4336-944A-41143C4A4107}" type="pres">
      <dgm:prSet presAssocID="{D87795C9-F82A-479A-8CC3-637D001F74B5}" presName="spaceRect" presStyleCnt="0"/>
      <dgm:spPr/>
    </dgm:pt>
    <dgm:pt modelId="{5CC9709E-FE79-4E20-9D70-4464F642E378}" type="pres">
      <dgm:prSet presAssocID="{D87795C9-F82A-479A-8CC3-637D001F74B5}" presName="textRect" presStyleLbl="revTx" presStyleIdx="0" presStyleCnt="4">
        <dgm:presLayoutVars>
          <dgm:chMax val="1"/>
          <dgm:chPref val="1"/>
        </dgm:presLayoutVars>
      </dgm:prSet>
      <dgm:spPr/>
    </dgm:pt>
    <dgm:pt modelId="{B6C4FA15-7868-4E6C-9010-E0A96B9CDAAE}" type="pres">
      <dgm:prSet presAssocID="{018ED539-9B69-4E1F-8432-B659C3887EC7}" presName="sibTrans" presStyleCnt="0"/>
      <dgm:spPr/>
    </dgm:pt>
    <dgm:pt modelId="{D297BCCA-3006-4F62-8025-E52E3D6DFE20}" type="pres">
      <dgm:prSet presAssocID="{D92CE0F5-9847-4473-8259-A604C5F8E64F}" presName="compNode" presStyleCnt="0"/>
      <dgm:spPr/>
    </dgm:pt>
    <dgm:pt modelId="{F59DEA8A-ADE6-4807-88A4-E5FD12D8BD88}" type="pres">
      <dgm:prSet presAssocID="{D92CE0F5-9847-4473-8259-A604C5F8E64F}" presName="iconBgRect" presStyleLbl="bgShp" presStyleIdx="1" presStyleCnt="4"/>
      <dgm:spPr>
        <a:prstGeom prst="round2DiagRect">
          <a:avLst>
            <a:gd name="adj1" fmla="val 29727"/>
            <a:gd name="adj2" fmla="val 0"/>
          </a:avLst>
        </a:prstGeom>
      </dgm:spPr>
    </dgm:pt>
    <dgm:pt modelId="{D9198DB2-61EB-4839-ACDF-8375628424FE}" type="pres">
      <dgm:prSet presAssocID="{D92CE0F5-9847-4473-8259-A604C5F8E64F}"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Venn Diagram"/>
        </a:ext>
      </dgm:extLst>
    </dgm:pt>
    <dgm:pt modelId="{26EFB826-C6B3-429E-879D-6F301D6D9DFF}" type="pres">
      <dgm:prSet presAssocID="{D92CE0F5-9847-4473-8259-A604C5F8E64F}" presName="spaceRect" presStyleCnt="0"/>
      <dgm:spPr/>
    </dgm:pt>
    <dgm:pt modelId="{F932F03B-F01D-47FE-BAA1-246801343AFD}" type="pres">
      <dgm:prSet presAssocID="{D92CE0F5-9847-4473-8259-A604C5F8E64F}" presName="textRect" presStyleLbl="revTx" presStyleIdx="1" presStyleCnt="4">
        <dgm:presLayoutVars>
          <dgm:chMax val="1"/>
          <dgm:chPref val="1"/>
        </dgm:presLayoutVars>
      </dgm:prSet>
      <dgm:spPr/>
    </dgm:pt>
    <dgm:pt modelId="{27C3C86B-5E50-4323-B1A6-D9CE580C4BD1}" type="pres">
      <dgm:prSet presAssocID="{BE0DDDA1-0C1E-4CD4-85D0-89208828BA30}" presName="sibTrans" presStyleCnt="0"/>
      <dgm:spPr/>
    </dgm:pt>
    <dgm:pt modelId="{ECFC61DA-D21E-4D68-BF67-0FAAAC702D9B}" type="pres">
      <dgm:prSet presAssocID="{CA9ECF51-DF16-4838-A7F2-61D25760B685}" presName="compNode" presStyleCnt="0"/>
      <dgm:spPr/>
    </dgm:pt>
    <dgm:pt modelId="{FCC5B6E7-C5FF-4554-8020-CCB74039B9AD}" type="pres">
      <dgm:prSet presAssocID="{CA9ECF51-DF16-4838-A7F2-61D25760B685}" presName="iconBgRect" presStyleLbl="bgShp" presStyleIdx="2" presStyleCnt="4"/>
      <dgm:spPr>
        <a:prstGeom prst="round2DiagRect">
          <a:avLst>
            <a:gd name="adj1" fmla="val 29727"/>
            <a:gd name="adj2" fmla="val 0"/>
          </a:avLst>
        </a:prstGeom>
      </dgm:spPr>
    </dgm:pt>
    <dgm:pt modelId="{4301AD2D-93D2-4C64-8DF1-E7E02BB75130}" type="pres">
      <dgm:prSet presAssocID="{CA9ECF51-DF16-4838-A7F2-61D25760B685}"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ar chart"/>
        </a:ext>
      </dgm:extLst>
    </dgm:pt>
    <dgm:pt modelId="{6C7F6566-9620-4615-A04C-F254B54DB4FC}" type="pres">
      <dgm:prSet presAssocID="{CA9ECF51-DF16-4838-A7F2-61D25760B685}" presName="spaceRect" presStyleCnt="0"/>
      <dgm:spPr/>
    </dgm:pt>
    <dgm:pt modelId="{EAE3207E-3FF4-4D7B-AB4F-DED3590BC5E9}" type="pres">
      <dgm:prSet presAssocID="{CA9ECF51-DF16-4838-A7F2-61D25760B685}" presName="textRect" presStyleLbl="revTx" presStyleIdx="2" presStyleCnt="4">
        <dgm:presLayoutVars>
          <dgm:chMax val="1"/>
          <dgm:chPref val="1"/>
        </dgm:presLayoutVars>
      </dgm:prSet>
      <dgm:spPr/>
    </dgm:pt>
    <dgm:pt modelId="{C796EA68-6E8B-4C6B-BD74-C008EAB28261}" type="pres">
      <dgm:prSet presAssocID="{2E1E0640-2593-4C3E-9965-7BF5AEBFFA6E}" presName="sibTrans" presStyleCnt="0"/>
      <dgm:spPr/>
    </dgm:pt>
    <dgm:pt modelId="{54D64EF2-04C9-42D1-AB8A-13E5BB835CE5}" type="pres">
      <dgm:prSet presAssocID="{84B56311-6534-4A40-BD37-F66CD97147E7}" presName="compNode" presStyleCnt="0"/>
      <dgm:spPr/>
    </dgm:pt>
    <dgm:pt modelId="{C77D03DD-2922-4621-A5BA-A1DC01F63BB9}" type="pres">
      <dgm:prSet presAssocID="{84B56311-6534-4A40-BD37-F66CD97147E7}" presName="iconBgRect" presStyleLbl="bgShp" presStyleIdx="3" presStyleCnt="4"/>
      <dgm:spPr>
        <a:prstGeom prst="round2DiagRect">
          <a:avLst>
            <a:gd name="adj1" fmla="val 29727"/>
            <a:gd name="adj2" fmla="val 0"/>
          </a:avLst>
        </a:prstGeom>
      </dgm:spPr>
    </dgm:pt>
    <dgm:pt modelId="{4E941AD0-0FC1-4CEC-A797-4E67303D926F}" type="pres">
      <dgm:prSet presAssocID="{84B56311-6534-4A40-BD37-F66CD97147E7}"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Workflow"/>
        </a:ext>
      </dgm:extLst>
    </dgm:pt>
    <dgm:pt modelId="{78856AFE-B72D-4B2B-B705-DD7004451D07}" type="pres">
      <dgm:prSet presAssocID="{84B56311-6534-4A40-BD37-F66CD97147E7}" presName="spaceRect" presStyleCnt="0"/>
      <dgm:spPr/>
    </dgm:pt>
    <dgm:pt modelId="{09128283-28C7-4A66-A1F4-9AB54961B5EC}" type="pres">
      <dgm:prSet presAssocID="{84B56311-6534-4A40-BD37-F66CD97147E7}" presName="textRect" presStyleLbl="revTx" presStyleIdx="3" presStyleCnt="4">
        <dgm:presLayoutVars>
          <dgm:chMax val="1"/>
          <dgm:chPref val="1"/>
        </dgm:presLayoutVars>
      </dgm:prSet>
      <dgm:spPr/>
    </dgm:pt>
  </dgm:ptLst>
  <dgm:cxnLst>
    <dgm:cxn modelId="{CBADEA36-D10F-4FE6-8F02-BC20202B2317}" type="presOf" srcId="{D87795C9-F82A-479A-8CC3-637D001F74B5}" destId="{5CC9709E-FE79-4E20-9D70-4464F642E378}" srcOrd="0" destOrd="0" presId="urn:microsoft.com/office/officeart/2018/5/layout/IconLeafLabelList"/>
    <dgm:cxn modelId="{92098E6B-6C9D-42B0-AE99-F496A284E60B}" srcId="{B847F2B3-907C-40B2-AC28-EB71CBA858DA}" destId="{D92CE0F5-9847-4473-8259-A604C5F8E64F}" srcOrd="1" destOrd="0" parTransId="{88B73A3B-F0C1-4DDF-9966-693954146899}" sibTransId="{BE0DDDA1-0C1E-4CD4-85D0-89208828BA30}"/>
    <dgm:cxn modelId="{5AD6E674-37A8-4F2E-BF87-1208D4CCD042}" type="presOf" srcId="{D92CE0F5-9847-4473-8259-A604C5F8E64F}" destId="{F932F03B-F01D-47FE-BAA1-246801343AFD}" srcOrd="0" destOrd="0" presId="urn:microsoft.com/office/officeart/2018/5/layout/IconLeafLabelList"/>
    <dgm:cxn modelId="{40D1D984-DE3D-4DE3-8007-BA0E2F08D629}" srcId="{B847F2B3-907C-40B2-AC28-EB71CBA858DA}" destId="{84B56311-6534-4A40-BD37-F66CD97147E7}" srcOrd="3" destOrd="0" parTransId="{1E384866-2979-4F7A-B2D1-50681754EF24}" sibTransId="{96FD0FE1-111A-4DEE-B294-9FAD0D00F112}"/>
    <dgm:cxn modelId="{1B9EC29F-2CCA-452C-A7D2-5C3E4F58E945}" srcId="{B847F2B3-907C-40B2-AC28-EB71CBA858DA}" destId="{CA9ECF51-DF16-4838-A7F2-61D25760B685}" srcOrd="2" destOrd="0" parTransId="{1ABC67AC-9936-414D-A31D-E80631966DC8}" sibTransId="{2E1E0640-2593-4C3E-9965-7BF5AEBFFA6E}"/>
    <dgm:cxn modelId="{67338DAC-D38A-4FC3-A092-4189864C86E7}" type="presOf" srcId="{B847F2B3-907C-40B2-AC28-EB71CBA858DA}" destId="{3C70E32B-5962-4732-972A-E587FDAC50A9}" srcOrd="0" destOrd="0" presId="urn:microsoft.com/office/officeart/2018/5/layout/IconLeafLabelList"/>
    <dgm:cxn modelId="{914BF6B9-DF16-4B4B-99F6-638AC10F7A3D}" type="presOf" srcId="{84B56311-6534-4A40-BD37-F66CD97147E7}" destId="{09128283-28C7-4A66-A1F4-9AB54961B5EC}" srcOrd="0" destOrd="0" presId="urn:microsoft.com/office/officeart/2018/5/layout/IconLeafLabelList"/>
    <dgm:cxn modelId="{B4A10FBA-04B8-48AA-99E7-E9EBDD76F26E}" srcId="{B847F2B3-907C-40B2-AC28-EB71CBA858DA}" destId="{D87795C9-F82A-479A-8CC3-637D001F74B5}" srcOrd="0" destOrd="0" parTransId="{6A0A378B-398D-4A8F-A4E2-6407E9750E18}" sibTransId="{018ED539-9B69-4E1F-8432-B659C3887EC7}"/>
    <dgm:cxn modelId="{A489C8FB-CCD9-488E-AB16-E8AA6BA1D60C}" type="presOf" srcId="{CA9ECF51-DF16-4838-A7F2-61D25760B685}" destId="{EAE3207E-3FF4-4D7B-AB4F-DED3590BC5E9}" srcOrd="0" destOrd="0" presId="urn:microsoft.com/office/officeart/2018/5/layout/IconLeafLabelList"/>
    <dgm:cxn modelId="{A67D550C-DF13-42CA-BA05-BC47F842EBE4}" type="presParOf" srcId="{3C70E32B-5962-4732-972A-E587FDAC50A9}" destId="{A0CD3BBD-E1DB-443F-A329-C3D4D75FFD41}" srcOrd="0" destOrd="0" presId="urn:microsoft.com/office/officeart/2018/5/layout/IconLeafLabelList"/>
    <dgm:cxn modelId="{CAA174D5-5047-4C80-8AC4-20EE06DEB5D8}" type="presParOf" srcId="{A0CD3BBD-E1DB-443F-A329-C3D4D75FFD41}" destId="{5A06D47B-4BA5-449E-97BD-C9A9EFD479FF}" srcOrd="0" destOrd="0" presId="urn:microsoft.com/office/officeart/2018/5/layout/IconLeafLabelList"/>
    <dgm:cxn modelId="{345F55C5-87F9-4B9C-92FD-FE87E637C2FC}" type="presParOf" srcId="{A0CD3BBD-E1DB-443F-A329-C3D4D75FFD41}" destId="{C42059D9-2DDC-4BC1-8759-5C25B52EC3D6}" srcOrd="1" destOrd="0" presId="urn:microsoft.com/office/officeart/2018/5/layout/IconLeafLabelList"/>
    <dgm:cxn modelId="{A182C50A-9BB2-4C0A-92E0-9F7EB4D70466}" type="presParOf" srcId="{A0CD3BBD-E1DB-443F-A329-C3D4D75FFD41}" destId="{B36BF1D4-569E-4336-944A-41143C4A4107}" srcOrd="2" destOrd="0" presId="urn:microsoft.com/office/officeart/2018/5/layout/IconLeafLabelList"/>
    <dgm:cxn modelId="{8809AE8C-C3C8-4071-87F3-CDC7ADFFC8D2}" type="presParOf" srcId="{A0CD3BBD-E1DB-443F-A329-C3D4D75FFD41}" destId="{5CC9709E-FE79-4E20-9D70-4464F642E378}" srcOrd="3" destOrd="0" presId="urn:microsoft.com/office/officeart/2018/5/layout/IconLeafLabelList"/>
    <dgm:cxn modelId="{F0797A86-B43D-48F5-8EFD-0DCFD04E496F}" type="presParOf" srcId="{3C70E32B-5962-4732-972A-E587FDAC50A9}" destId="{B6C4FA15-7868-4E6C-9010-E0A96B9CDAAE}" srcOrd="1" destOrd="0" presId="urn:microsoft.com/office/officeart/2018/5/layout/IconLeafLabelList"/>
    <dgm:cxn modelId="{C7DCA625-F6BE-4A93-B16B-40E9FA8C47E6}" type="presParOf" srcId="{3C70E32B-5962-4732-972A-E587FDAC50A9}" destId="{D297BCCA-3006-4F62-8025-E52E3D6DFE20}" srcOrd="2" destOrd="0" presId="urn:microsoft.com/office/officeart/2018/5/layout/IconLeafLabelList"/>
    <dgm:cxn modelId="{43AC0AC7-0EAD-4B29-9EF4-12BBA71954CB}" type="presParOf" srcId="{D297BCCA-3006-4F62-8025-E52E3D6DFE20}" destId="{F59DEA8A-ADE6-4807-88A4-E5FD12D8BD88}" srcOrd="0" destOrd="0" presId="urn:microsoft.com/office/officeart/2018/5/layout/IconLeafLabelList"/>
    <dgm:cxn modelId="{4B1418F3-8F29-4D83-954F-028159BB4C33}" type="presParOf" srcId="{D297BCCA-3006-4F62-8025-E52E3D6DFE20}" destId="{D9198DB2-61EB-4839-ACDF-8375628424FE}" srcOrd="1" destOrd="0" presId="urn:microsoft.com/office/officeart/2018/5/layout/IconLeafLabelList"/>
    <dgm:cxn modelId="{6C703833-7DBC-46BF-A8EB-84FCFA7FA56A}" type="presParOf" srcId="{D297BCCA-3006-4F62-8025-E52E3D6DFE20}" destId="{26EFB826-C6B3-429E-879D-6F301D6D9DFF}" srcOrd="2" destOrd="0" presId="urn:microsoft.com/office/officeart/2018/5/layout/IconLeafLabelList"/>
    <dgm:cxn modelId="{56E15121-10B0-4507-B507-B8EA461A0A6D}" type="presParOf" srcId="{D297BCCA-3006-4F62-8025-E52E3D6DFE20}" destId="{F932F03B-F01D-47FE-BAA1-246801343AFD}" srcOrd="3" destOrd="0" presId="urn:microsoft.com/office/officeart/2018/5/layout/IconLeafLabelList"/>
    <dgm:cxn modelId="{BC1450E7-1ED8-462C-9069-B3A771497A63}" type="presParOf" srcId="{3C70E32B-5962-4732-972A-E587FDAC50A9}" destId="{27C3C86B-5E50-4323-B1A6-D9CE580C4BD1}" srcOrd="3" destOrd="0" presId="urn:microsoft.com/office/officeart/2018/5/layout/IconLeafLabelList"/>
    <dgm:cxn modelId="{F2BEB574-8750-4DB6-9758-61CD9FB30BFC}" type="presParOf" srcId="{3C70E32B-5962-4732-972A-E587FDAC50A9}" destId="{ECFC61DA-D21E-4D68-BF67-0FAAAC702D9B}" srcOrd="4" destOrd="0" presId="urn:microsoft.com/office/officeart/2018/5/layout/IconLeafLabelList"/>
    <dgm:cxn modelId="{85CDED0A-AD81-4DFF-B196-BC15AA89A08C}" type="presParOf" srcId="{ECFC61DA-D21E-4D68-BF67-0FAAAC702D9B}" destId="{FCC5B6E7-C5FF-4554-8020-CCB74039B9AD}" srcOrd="0" destOrd="0" presId="urn:microsoft.com/office/officeart/2018/5/layout/IconLeafLabelList"/>
    <dgm:cxn modelId="{468D5199-0473-405C-A655-926A3D5FB2C8}" type="presParOf" srcId="{ECFC61DA-D21E-4D68-BF67-0FAAAC702D9B}" destId="{4301AD2D-93D2-4C64-8DF1-E7E02BB75130}" srcOrd="1" destOrd="0" presId="urn:microsoft.com/office/officeart/2018/5/layout/IconLeafLabelList"/>
    <dgm:cxn modelId="{93315478-9D56-41AB-B877-6DBFB24F8C8F}" type="presParOf" srcId="{ECFC61DA-D21E-4D68-BF67-0FAAAC702D9B}" destId="{6C7F6566-9620-4615-A04C-F254B54DB4FC}" srcOrd="2" destOrd="0" presId="urn:microsoft.com/office/officeart/2018/5/layout/IconLeafLabelList"/>
    <dgm:cxn modelId="{A25372AC-1DC7-44BD-A201-47127226772B}" type="presParOf" srcId="{ECFC61DA-D21E-4D68-BF67-0FAAAC702D9B}" destId="{EAE3207E-3FF4-4D7B-AB4F-DED3590BC5E9}" srcOrd="3" destOrd="0" presId="urn:microsoft.com/office/officeart/2018/5/layout/IconLeafLabelList"/>
    <dgm:cxn modelId="{96F7F935-6B77-4873-A226-AC88CBECCFE4}" type="presParOf" srcId="{3C70E32B-5962-4732-972A-E587FDAC50A9}" destId="{C796EA68-6E8B-4C6B-BD74-C008EAB28261}" srcOrd="5" destOrd="0" presId="urn:microsoft.com/office/officeart/2018/5/layout/IconLeafLabelList"/>
    <dgm:cxn modelId="{97093C88-149C-4C7B-8338-1891B0D2289F}" type="presParOf" srcId="{3C70E32B-5962-4732-972A-E587FDAC50A9}" destId="{54D64EF2-04C9-42D1-AB8A-13E5BB835CE5}" srcOrd="6" destOrd="0" presId="urn:microsoft.com/office/officeart/2018/5/layout/IconLeafLabelList"/>
    <dgm:cxn modelId="{F98CFF4C-0794-4435-8CFE-ACB3484A9D91}" type="presParOf" srcId="{54D64EF2-04C9-42D1-AB8A-13E5BB835CE5}" destId="{C77D03DD-2922-4621-A5BA-A1DC01F63BB9}" srcOrd="0" destOrd="0" presId="urn:microsoft.com/office/officeart/2018/5/layout/IconLeafLabelList"/>
    <dgm:cxn modelId="{C90799C2-FB24-4260-93AC-D01A8069D6FA}" type="presParOf" srcId="{54D64EF2-04C9-42D1-AB8A-13E5BB835CE5}" destId="{4E941AD0-0FC1-4CEC-A797-4E67303D926F}" srcOrd="1" destOrd="0" presId="urn:microsoft.com/office/officeart/2018/5/layout/IconLeafLabelList"/>
    <dgm:cxn modelId="{BCCCB505-2171-46EC-BE25-5322DADB5598}" type="presParOf" srcId="{54D64EF2-04C9-42D1-AB8A-13E5BB835CE5}" destId="{78856AFE-B72D-4B2B-B705-DD7004451D07}" srcOrd="2" destOrd="0" presId="urn:microsoft.com/office/officeart/2018/5/layout/IconLeafLabelList"/>
    <dgm:cxn modelId="{2AABF942-86D7-4905-BD71-166CB2586F08}" type="presParOf" srcId="{54D64EF2-04C9-42D1-AB8A-13E5BB835CE5}" destId="{09128283-28C7-4A66-A1F4-9AB54961B5EC}" srcOrd="3" destOrd="0" presId="urn:microsoft.com/office/officeart/2018/5/layout/IconLeaf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06D47B-4BA5-449E-97BD-C9A9EFD479FF}">
      <dsp:nvSpPr>
        <dsp:cNvPr id="0" name=""/>
        <dsp:cNvSpPr/>
      </dsp:nvSpPr>
      <dsp:spPr>
        <a:xfrm>
          <a:off x="707776" y="512392"/>
          <a:ext cx="1252520" cy="1252520"/>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42059D9-2DDC-4BC1-8759-5C25B52EC3D6}">
      <dsp:nvSpPr>
        <dsp:cNvPr id="0" name=""/>
        <dsp:cNvSpPr/>
      </dsp:nvSpPr>
      <dsp:spPr>
        <a:xfrm>
          <a:off x="974707" y="779323"/>
          <a:ext cx="718659" cy="71865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CC9709E-FE79-4E20-9D70-4464F642E378}">
      <dsp:nvSpPr>
        <dsp:cNvPr id="0" name=""/>
        <dsp:cNvSpPr/>
      </dsp:nvSpPr>
      <dsp:spPr>
        <a:xfrm>
          <a:off x="307380" y="2155043"/>
          <a:ext cx="205331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kern="1200"/>
            <a:t>Assumptions</a:t>
          </a:r>
        </a:p>
      </dsp:txBody>
      <dsp:txXfrm>
        <a:off x="307380" y="2155043"/>
        <a:ext cx="2053312" cy="720000"/>
      </dsp:txXfrm>
    </dsp:sp>
    <dsp:sp modelId="{F59DEA8A-ADE6-4807-88A4-E5FD12D8BD88}">
      <dsp:nvSpPr>
        <dsp:cNvPr id="0" name=""/>
        <dsp:cNvSpPr/>
      </dsp:nvSpPr>
      <dsp:spPr>
        <a:xfrm>
          <a:off x="3120418" y="512392"/>
          <a:ext cx="1252520" cy="1252520"/>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9198DB2-61EB-4839-ACDF-8375628424FE}">
      <dsp:nvSpPr>
        <dsp:cNvPr id="0" name=""/>
        <dsp:cNvSpPr/>
      </dsp:nvSpPr>
      <dsp:spPr>
        <a:xfrm>
          <a:off x="3387349" y="779323"/>
          <a:ext cx="718659" cy="71865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F932F03B-F01D-47FE-BAA1-246801343AFD}">
      <dsp:nvSpPr>
        <dsp:cNvPr id="0" name=""/>
        <dsp:cNvSpPr/>
      </dsp:nvSpPr>
      <dsp:spPr>
        <a:xfrm>
          <a:off x="2720022" y="2155043"/>
          <a:ext cx="205331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kern="1200"/>
            <a:t>Similar to linear regression/GLM (VAR model/ARIMA)</a:t>
          </a:r>
        </a:p>
      </dsp:txBody>
      <dsp:txXfrm>
        <a:off x="2720022" y="2155043"/>
        <a:ext cx="2053312" cy="720000"/>
      </dsp:txXfrm>
    </dsp:sp>
    <dsp:sp modelId="{FCC5B6E7-C5FF-4554-8020-CCB74039B9AD}">
      <dsp:nvSpPr>
        <dsp:cNvPr id="0" name=""/>
        <dsp:cNvSpPr/>
      </dsp:nvSpPr>
      <dsp:spPr>
        <a:xfrm>
          <a:off x="5533060" y="512392"/>
          <a:ext cx="1252520" cy="1252520"/>
        </a:xfrm>
        <a:prstGeom prst="round2DiagRect">
          <a:avLst>
            <a:gd name="adj1" fmla="val 29727"/>
            <a:gd name="adj2" fmla="val 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301AD2D-93D2-4C64-8DF1-E7E02BB75130}">
      <dsp:nvSpPr>
        <dsp:cNvPr id="0" name=""/>
        <dsp:cNvSpPr/>
      </dsp:nvSpPr>
      <dsp:spPr>
        <a:xfrm>
          <a:off x="5799991" y="779323"/>
          <a:ext cx="718659" cy="71865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EAE3207E-3FF4-4D7B-AB4F-DED3590BC5E9}">
      <dsp:nvSpPr>
        <dsp:cNvPr id="0" name=""/>
        <dsp:cNvSpPr/>
      </dsp:nvSpPr>
      <dsp:spPr>
        <a:xfrm>
          <a:off x="5132664" y="2155043"/>
          <a:ext cx="205331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kern="1200"/>
            <a:t>Look at correlations</a:t>
          </a:r>
        </a:p>
      </dsp:txBody>
      <dsp:txXfrm>
        <a:off x="5132664" y="2155043"/>
        <a:ext cx="2053312" cy="720000"/>
      </dsp:txXfrm>
    </dsp:sp>
    <dsp:sp modelId="{C77D03DD-2922-4621-A5BA-A1DC01F63BB9}">
      <dsp:nvSpPr>
        <dsp:cNvPr id="0" name=""/>
        <dsp:cNvSpPr/>
      </dsp:nvSpPr>
      <dsp:spPr>
        <a:xfrm>
          <a:off x="7945702" y="512392"/>
          <a:ext cx="1252520" cy="1252520"/>
        </a:xfrm>
        <a:prstGeom prst="round2DiagRect">
          <a:avLst>
            <a:gd name="adj1" fmla="val 29727"/>
            <a:gd name="adj2" fmla="val 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E941AD0-0FC1-4CEC-A797-4E67303D926F}">
      <dsp:nvSpPr>
        <dsp:cNvPr id="0" name=""/>
        <dsp:cNvSpPr/>
      </dsp:nvSpPr>
      <dsp:spPr>
        <a:xfrm>
          <a:off x="8212633" y="779323"/>
          <a:ext cx="718659" cy="71865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9128283-28C7-4A66-A1F4-9AB54961B5EC}">
      <dsp:nvSpPr>
        <dsp:cNvPr id="0" name=""/>
        <dsp:cNvSpPr/>
      </dsp:nvSpPr>
      <dsp:spPr>
        <a:xfrm>
          <a:off x="7545307" y="2155043"/>
          <a:ext cx="205331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kern="1200"/>
            <a:t>Simpler models are better (moving averages better than anything fancy/ML)</a:t>
          </a:r>
        </a:p>
      </dsp:txBody>
      <dsp:txXfrm>
        <a:off x="7545307" y="2155043"/>
        <a:ext cx="2053312" cy="720000"/>
      </dsp:txXfrm>
    </dsp:sp>
  </dsp:spTree>
</dsp:drawing>
</file>

<file path=ppt/diagrams/layout1.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EF1CFE-F2DE-934A-9CA3-67B4FE197C73}" type="datetimeFigureOut">
              <a:rPr lang="en-US" smtClean="0"/>
              <a:t>10/31/23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F689CEA-A982-2048-9524-42C1083BD2AE}" type="slidenum">
              <a:rPr lang="en-US" smtClean="0"/>
              <a:t>‹#›</a:t>
            </a:fld>
            <a:endParaRPr lang="en-US"/>
          </a:p>
        </p:txBody>
      </p:sp>
    </p:spTree>
    <p:extLst>
      <p:ext uri="{BB962C8B-B14F-4D97-AF65-F5344CB8AC3E}">
        <p14:creationId xmlns:p14="http://schemas.microsoft.com/office/powerpoint/2010/main" val="17718630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journals.sagepub.com/doi/full/10.1177/0308518X21998356#bibr5-0308518X21998356" TargetMode="External"/><Relationship Id="rId2" Type="http://schemas.openxmlformats.org/officeDocument/2006/relationships/slide" Target="../slides/slide20.xml"/><Relationship Id="rId1" Type="http://schemas.openxmlformats.org/officeDocument/2006/relationships/notesMaster" Target="../notesMasters/notesMaster1.xml"/><Relationship Id="rId4" Type="http://schemas.openxmlformats.org/officeDocument/2006/relationships/hyperlink" Target="https://journals.sagepub.com/doi/full/10.1177/0308518X21998356#bibr6-0308518X21998356" TargetMode="Externa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a:t>
            </a:fld>
            <a:endParaRPr lang="en-US"/>
          </a:p>
        </p:txBody>
      </p:sp>
    </p:spTree>
    <p:extLst>
      <p:ext uri="{BB962C8B-B14F-4D97-AF65-F5344CB8AC3E}">
        <p14:creationId xmlns:p14="http://schemas.microsoft.com/office/powerpoint/2010/main" val="12575858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16</a:t>
            </a:fld>
            <a:endParaRPr lang="en-US"/>
          </a:p>
        </p:txBody>
      </p:sp>
    </p:spTree>
    <p:extLst>
      <p:ext uri="{BB962C8B-B14F-4D97-AF65-F5344CB8AC3E}">
        <p14:creationId xmlns:p14="http://schemas.microsoft.com/office/powerpoint/2010/main" val="17265961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17</a:t>
            </a:fld>
            <a:endParaRPr lang="en-US"/>
          </a:p>
        </p:txBody>
      </p:sp>
    </p:spTree>
    <p:extLst>
      <p:ext uri="{BB962C8B-B14F-4D97-AF65-F5344CB8AC3E}">
        <p14:creationId xmlns:p14="http://schemas.microsoft.com/office/powerpoint/2010/main" val="33975220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18</a:t>
            </a:fld>
            <a:endParaRPr lang="en-US"/>
          </a:p>
        </p:txBody>
      </p:sp>
    </p:spTree>
    <p:extLst>
      <p:ext uri="{BB962C8B-B14F-4D97-AF65-F5344CB8AC3E}">
        <p14:creationId xmlns:p14="http://schemas.microsoft.com/office/powerpoint/2010/main" val="27754315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Can anyone guess why this map </a:t>
            </a:r>
            <a:r>
              <a:rPr lang="en-GB"/>
              <a:t>is distorted?</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19</a:t>
            </a:fld>
            <a:endParaRPr lang="en-US"/>
          </a:p>
        </p:txBody>
      </p:sp>
    </p:spTree>
    <p:extLst>
      <p:ext uri="{BB962C8B-B14F-4D97-AF65-F5344CB8AC3E}">
        <p14:creationId xmlns:p14="http://schemas.microsoft.com/office/powerpoint/2010/main" val="12181004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707070"/>
                </a:solidFill>
                <a:effectLst/>
                <a:latin typeface="Open Sans" panose="020F0502020204030204" pitchFamily="34" charset="0"/>
              </a:rPr>
              <a:t>Maps of the global distribution of seasonal influenza vaccine in the year 2013. Data for vaccine doses are from </a:t>
            </a:r>
            <a:r>
              <a:rPr lang="en-GB" b="0" i="0" u="sng" dirty="0">
                <a:solidFill>
                  <a:srgbClr val="006ACC"/>
                </a:solidFill>
                <a:effectLst/>
                <a:latin typeface="Open Sans" panose="020F0502020204030204" pitchFamily="34" charset="0"/>
                <a:hlinkClick r:id="rId3"/>
              </a:rPr>
              <a:t>Palache et al. (2015)</a:t>
            </a:r>
            <a:r>
              <a:rPr lang="en-GB" b="0" i="0" dirty="0">
                <a:solidFill>
                  <a:srgbClr val="707070"/>
                </a:solidFill>
                <a:effectLst/>
                <a:latin typeface="Open Sans" panose="020F0502020204030204" pitchFamily="34" charset="0"/>
              </a:rPr>
              <a:t>. Region boundaries and population data are sourced directly from the R package </a:t>
            </a:r>
            <a:r>
              <a:rPr lang="en-GB" b="0" i="0" dirty="0" err="1">
                <a:solidFill>
                  <a:srgbClr val="707070"/>
                </a:solidFill>
                <a:effectLst/>
                <a:latin typeface="Open Sans" panose="020F0502020204030204" pitchFamily="34" charset="0"/>
              </a:rPr>
              <a:t>rnaturalearthhires</a:t>
            </a:r>
            <a:r>
              <a:rPr lang="en-GB" b="0" i="0" dirty="0">
                <a:solidFill>
                  <a:srgbClr val="707070"/>
                </a:solidFill>
                <a:effectLst/>
                <a:latin typeface="Open Sans" panose="020F0502020204030204" pitchFamily="34" charset="0"/>
              </a:rPr>
              <a:t> (</a:t>
            </a:r>
            <a:r>
              <a:rPr lang="en-GB" b="0" i="0" u="sng" dirty="0">
                <a:solidFill>
                  <a:srgbClr val="006ACC"/>
                </a:solidFill>
                <a:effectLst/>
                <a:latin typeface="Open Sans" panose="020F0502020204030204" pitchFamily="34" charset="0"/>
                <a:hlinkClick r:id="rId4"/>
              </a:rPr>
              <a:t>South, 2020</a:t>
            </a:r>
            <a:r>
              <a:rPr lang="en-GB" b="0" i="0" dirty="0">
                <a:solidFill>
                  <a:srgbClr val="707070"/>
                </a:solidFill>
                <a:effectLst/>
                <a:latin typeface="Open Sans" panose="020F0502020204030204" pitchFamily="34" charset="0"/>
              </a:rPr>
              <a:t>), which uses boundaries based on de facto status. We do not adopt a political stance on these boundaries. (a) Choropleth map based on the Hobo-Dyer equal-area projection. (b) Choropleth cartogram where countries are depicted with an area in proportion to the number of vaccine doses.</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20</a:t>
            </a:fld>
            <a:endParaRPr lang="en-US"/>
          </a:p>
        </p:txBody>
      </p:sp>
    </p:spTree>
    <p:extLst>
      <p:ext uri="{BB962C8B-B14F-4D97-AF65-F5344CB8AC3E}">
        <p14:creationId xmlns:p14="http://schemas.microsoft.com/office/powerpoint/2010/main" val="2915420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Can anyone guess why this map </a:t>
            </a:r>
            <a:r>
              <a:rPr lang="en-GB"/>
              <a:t>is distorted?</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21</a:t>
            </a:fld>
            <a:endParaRPr lang="en-US"/>
          </a:p>
        </p:txBody>
      </p:sp>
    </p:spTree>
    <p:extLst>
      <p:ext uri="{BB962C8B-B14F-4D97-AF65-F5344CB8AC3E}">
        <p14:creationId xmlns:p14="http://schemas.microsoft.com/office/powerpoint/2010/main" val="1929223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22</a:t>
            </a:fld>
            <a:endParaRPr lang="en-US"/>
          </a:p>
        </p:txBody>
      </p:sp>
    </p:spTree>
    <p:extLst>
      <p:ext uri="{BB962C8B-B14F-4D97-AF65-F5344CB8AC3E}">
        <p14:creationId xmlns:p14="http://schemas.microsoft.com/office/powerpoint/2010/main" val="14262992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000000"/>
                </a:solidFill>
                <a:effectLst/>
                <a:latin typeface="Times" pitchFamily="2" charset="0"/>
              </a:rPr>
              <a:t>This table-graphic above organizes data for viewing in several directions. When read</a:t>
            </a:r>
            <a:br>
              <a:rPr lang="en-GB" dirty="0"/>
            </a:br>
            <a:r>
              <a:rPr lang="en-GB" b="0" i="0" dirty="0">
                <a:solidFill>
                  <a:srgbClr val="000000"/>
                </a:solidFill>
                <a:effectLst/>
                <a:latin typeface="Times" pitchFamily="2" charset="0"/>
              </a:rPr>
              <a:t>vertically, the chart ranks 15 countries by government tax collections in 1970 and again</a:t>
            </a:r>
            <a:br>
              <a:rPr lang="en-GB" dirty="0"/>
            </a:br>
            <a:r>
              <a:rPr lang="en-GB" b="0" i="0" dirty="0">
                <a:solidFill>
                  <a:srgbClr val="000000"/>
                </a:solidFill>
                <a:effectLst/>
                <a:latin typeface="Times" pitchFamily="2" charset="0"/>
              </a:rPr>
              <a:t>in 1979, with the names spaced in proportion to the percentages. Across the columns, the</a:t>
            </a:r>
            <a:br>
              <a:rPr lang="en-GB" dirty="0"/>
            </a:br>
            <a:r>
              <a:rPr lang="en-GB" b="0" i="0" dirty="0">
                <a:solidFill>
                  <a:srgbClr val="000000"/>
                </a:solidFill>
                <a:effectLst/>
                <a:latin typeface="Times" pitchFamily="2" charset="0"/>
              </a:rPr>
              <a:t>paired comparisons show how the numbers changed over the years. The slopes are also</a:t>
            </a:r>
            <a:br>
              <a:rPr lang="en-GB" dirty="0"/>
            </a:br>
            <a:r>
              <a:rPr lang="en-GB" b="0" i="0" dirty="0">
                <a:solidFill>
                  <a:srgbClr val="000000"/>
                </a:solidFill>
                <a:effectLst/>
                <a:latin typeface="Times" pitchFamily="2" charset="0"/>
              </a:rPr>
              <a:t>compared by reading down the collection of lines, and lines of unusual slope stand out</a:t>
            </a:r>
            <a:br>
              <a:rPr lang="en-GB" dirty="0"/>
            </a:br>
            <a:r>
              <a:rPr lang="en-GB" b="0" i="0" dirty="0">
                <a:solidFill>
                  <a:srgbClr val="000000"/>
                </a:solidFill>
                <a:effectLst/>
                <a:latin typeface="Times" pitchFamily="2" charset="0"/>
              </a:rPr>
              <a:t>from the overall upward pattern. The information shown is both integrated and separated:</a:t>
            </a:r>
            <a:br>
              <a:rPr lang="en-GB" dirty="0"/>
            </a:br>
            <a:r>
              <a:rPr lang="en-GB" b="0" i="0" dirty="0">
                <a:solidFill>
                  <a:srgbClr val="000000"/>
                </a:solidFill>
                <a:effectLst/>
                <a:latin typeface="Times" pitchFamily="2" charset="0"/>
              </a:rPr>
              <a:t>integrated through its connected content, separated in that the eye follows several different</a:t>
            </a:r>
            <a:br>
              <a:rPr lang="en-GB" dirty="0"/>
            </a:br>
            <a:r>
              <a:rPr lang="en-GB" b="0" i="0" dirty="0">
                <a:solidFill>
                  <a:srgbClr val="000000"/>
                </a:solidFill>
                <a:effectLst/>
                <a:latin typeface="Times" pitchFamily="2" charset="0"/>
              </a:rPr>
              <a:t>and uncluttered paths in looking over the data:</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23</a:t>
            </a:fld>
            <a:endParaRPr lang="en-US"/>
          </a:p>
        </p:txBody>
      </p:sp>
    </p:spTree>
    <p:extLst>
      <p:ext uri="{BB962C8B-B14F-4D97-AF65-F5344CB8AC3E}">
        <p14:creationId xmlns:p14="http://schemas.microsoft.com/office/powerpoint/2010/main" val="40372233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000000"/>
                </a:solidFill>
                <a:effectLst/>
                <a:latin typeface="Times" pitchFamily="2" charset="0"/>
              </a:rPr>
              <a:t>This table-graphic above organizes data for viewing in several directions. When read</a:t>
            </a:r>
            <a:br>
              <a:rPr lang="en-GB" dirty="0"/>
            </a:br>
            <a:r>
              <a:rPr lang="en-GB" b="0" i="0" dirty="0">
                <a:solidFill>
                  <a:srgbClr val="000000"/>
                </a:solidFill>
                <a:effectLst/>
                <a:latin typeface="Times" pitchFamily="2" charset="0"/>
              </a:rPr>
              <a:t>vertically, the chart ranks 15 countries by government tax collections in 1970 and again</a:t>
            </a:r>
            <a:br>
              <a:rPr lang="en-GB" dirty="0"/>
            </a:br>
            <a:r>
              <a:rPr lang="en-GB" b="0" i="0" dirty="0">
                <a:solidFill>
                  <a:srgbClr val="000000"/>
                </a:solidFill>
                <a:effectLst/>
                <a:latin typeface="Times" pitchFamily="2" charset="0"/>
              </a:rPr>
              <a:t>in 1979, with the names spaced in proportion to the percentages. Across the columns, the</a:t>
            </a:r>
            <a:br>
              <a:rPr lang="en-GB" dirty="0"/>
            </a:br>
            <a:r>
              <a:rPr lang="en-GB" b="0" i="0" dirty="0">
                <a:solidFill>
                  <a:srgbClr val="000000"/>
                </a:solidFill>
                <a:effectLst/>
                <a:latin typeface="Times" pitchFamily="2" charset="0"/>
              </a:rPr>
              <a:t>paired comparisons show how the numbers changed over the years. The slopes are also</a:t>
            </a:r>
            <a:br>
              <a:rPr lang="en-GB" dirty="0"/>
            </a:br>
            <a:r>
              <a:rPr lang="en-GB" b="0" i="0" dirty="0">
                <a:solidFill>
                  <a:srgbClr val="000000"/>
                </a:solidFill>
                <a:effectLst/>
                <a:latin typeface="Times" pitchFamily="2" charset="0"/>
              </a:rPr>
              <a:t>compared by reading down the collection of lines, and lines of unusual slope stand out</a:t>
            </a:r>
            <a:br>
              <a:rPr lang="en-GB" dirty="0"/>
            </a:br>
            <a:r>
              <a:rPr lang="en-GB" b="0" i="0" dirty="0">
                <a:solidFill>
                  <a:srgbClr val="000000"/>
                </a:solidFill>
                <a:effectLst/>
                <a:latin typeface="Times" pitchFamily="2" charset="0"/>
              </a:rPr>
              <a:t>from the overall upward pattern. The information shown is both integrated and separated:</a:t>
            </a:r>
            <a:br>
              <a:rPr lang="en-GB" dirty="0"/>
            </a:br>
            <a:r>
              <a:rPr lang="en-GB" b="0" i="0" dirty="0">
                <a:solidFill>
                  <a:srgbClr val="000000"/>
                </a:solidFill>
                <a:effectLst/>
                <a:latin typeface="Times" pitchFamily="2" charset="0"/>
              </a:rPr>
              <a:t>integrated through its connected content, separated in that the eye follows several different</a:t>
            </a:r>
            <a:br>
              <a:rPr lang="en-GB" dirty="0"/>
            </a:br>
            <a:r>
              <a:rPr lang="en-GB" b="0" i="0" dirty="0">
                <a:solidFill>
                  <a:srgbClr val="000000"/>
                </a:solidFill>
                <a:effectLst/>
                <a:latin typeface="Times" pitchFamily="2" charset="0"/>
              </a:rPr>
              <a:t>and uncluttered paths in looking over the data:</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24</a:t>
            </a:fld>
            <a:endParaRPr lang="en-US"/>
          </a:p>
        </p:txBody>
      </p:sp>
    </p:spTree>
    <p:extLst>
      <p:ext uri="{BB962C8B-B14F-4D97-AF65-F5344CB8AC3E}">
        <p14:creationId xmlns:p14="http://schemas.microsoft.com/office/powerpoint/2010/main" val="5477404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25</a:t>
            </a:fld>
            <a:endParaRPr lang="en-US"/>
          </a:p>
        </p:txBody>
      </p:sp>
    </p:spTree>
    <p:extLst>
      <p:ext uri="{BB962C8B-B14F-4D97-AF65-F5344CB8AC3E}">
        <p14:creationId xmlns:p14="http://schemas.microsoft.com/office/powerpoint/2010/main" val="1953263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Multiple dimensions on one plot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Code and data available see PDF</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a:t>
            </a:fld>
            <a:endParaRPr lang="en-US"/>
          </a:p>
        </p:txBody>
      </p:sp>
    </p:spTree>
    <p:extLst>
      <p:ext uri="{BB962C8B-B14F-4D97-AF65-F5344CB8AC3E}">
        <p14:creationId xmlns:p14="http://schemas.microsoft.com/office/powerpoint/2010/main" val="17038878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26</a:t>
            </a:fld>
            <a:endParaRPr lang="en-US"/>
          </a:p>
        </p:txBody>
      </p:sp>
    </p:spTree>
    <p:extLst>
      <p:ext uri="{BB962C8B-B14F-4D97-AF65-F5344CB8AC3E}">
        <p14:creationId xmlns:p14="http://schemas.microsoft.com/office/powerpoint/2010/main" val="26646516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27</a:t>
            </a:fld>
            <a:endParaRPr lang="en-US"/>
          </a:p>
        </p:txBody>
      </p:sp>
    </p:spTree>
    <p:extLst>
      <p:ext uri="{BB962C8B-B14F-4D97-AF65-F5344CB8AC3E}">
        <p14:creationId xmlns:p14="http://schemas.microsoft.com/office/powerpoint/2010/main" val="1576580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statisticsbyjim.com</a:t>
            </a:r>
            <a:r>
              <a:rPr lang="en-US" dirty="0"/>
              <a:t>/regression/log-log-plots/</a:t>
            </a:r>
          </a:p>
        </p:txBody>
      </p:sp>
      <p:sp>
        <p:nvSpPr>
          <p:cNvPr id="4" name="Slide Number Placeholder 3"/>
          <p:cNvSpPr>
            <a:spLocks noGrp="1"/>
          </p:cNvSpPr>
          <p:nvPr>
            <p:ph type="sldNum" sz="quarter" idx="5"/>
          </p:nvPr>
        </p:nvSpPr>
        <p:spPr/>
        <p:txBody>
          <a:bodyPr/>
          <a:lstStyle/>
          <a:p>
            <a:fld id="{6F689CEA-A982-2048-9524-42C1083BD2AE}" type="slidenum">
              <a:rPr lang="en-US" smtClean="0"/>
              <a:t>34</a:t>
            </a:fld>
            <a:endParaRPr lang="en-US"/>
          </a:p>
        </p:txBody>
      </p:sp>
    </p:spTree>
    <p:extLst>
      <p:ext uri="{BB962C8B-B14F-4D97-AF65-F5344CB8AC3E}">
        <p14:creationId xmlns:p14="http://schemas.microsoft.com/office/powerpoint/2010/main" val="2594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statisticsbyjim.com</a:t>
            </a:r>
            <a:r>
              <a:rPr lang="en-US" dirty="0"/>
              <a:t>/regression/log-log-plots/</a:t>
            </a:r>
          </a:p>
        </p:txBody>
      </p:sp>
      <p:sp>
        <p:nvSpPr>
          <p:cNvPr id="4" name="Slide Number Placeholder 3"/>
          <p:cNvSpPr>
            <a:spLocks noGrp="1"/>
          </p:cNvSpPr>
          <p:nvPr>
            <p:ph type="sldNum" sz="quarter" idx="5"/>
          </p:nvPr>
        </p:nvSpPr>
        <p:spPr/>
        <p:txBody>
          <a:bodyPr/>
          <a:lstStyle/>
          <a:p>
            <a:fld id="{6F689CEA-A982-2048-9524-42C1083BD2AE}" type="slidenum">
              <a:rPr lang="en-US" smtClean="0"/>
              <a:t>35</a:t>
            </a:fld>
            <a:endParaRPr lang="en-US"/>
          </a:p>
        </p:txBody>
      </p:sp>
    </p:spTree>
    <p:extLst>
      <p:ext uri="{BB962C8B-B14F-4D97-AF65-F5344CB8AC3E}">
        <p14:creationId xmlns:p14="http://schemas.microsoft.com/office/powerpoint/2010/main" val="403081675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36</a:t>
            </a:fld>
            <a:endParaRPr lang="en-US"/>
          </a:p>
        </p:txBody>
      </p:sp>
    </p:spTree>
    <p:extLst>
      <p:ext uri="{BB962C8B-B14F-4D97-AF65-F5344CB8AC3E}">
        <p14:creationId xmlns:p14="http://schemas.microsoft.com/office/powerpoint/2010/main" val="135154488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statisticsbyjim.com</a:t>
            </a:r>
            <a:r>
              <a:rPr lang="en-US" dirty="0"/>
              <a:t>/regression/log-log-plots/</a:t>
            </a:r>
          </a:p>
        </p:txBody>
      </p:sp>
      <p:sp>
        <p:nvSpPr>
          <p:cNvPr id="4" name="Slide Number Placeholder 3"/>
          <p:cNvSpPr>
            <a:spLocks noGrp="1"/>
          </p:cNvSpPr>
          <p:nvPr>
            <p:ph type="sldNum" sz="quarter" idx="5"/>
          </p:nvPr>
        </p:nvSpPr>
        <p:spPr/>
        <p:txBody>
          <a:bodyPr/>
          <a:lstStyle/>
          <a:p>
            <a:fld id="{6F689CEA-A982-2048-9524-42C1083BD2AE}" type="slidenum">
              <a:rPr lang="en-US" smtClean="0"/>
              <a:t>37</a:t>
            </a:fld>
            <a:endParaRPr lang="en-US"/>
          </a:p>
        </p:txBody>
      </p:sp>
    </p:spTree>
    <p:extLst>
      <p:ext uri="{BB962C8B-B14F-4D97-AF65-F5344CB8AC3E}">
        <p14:creationId xmlns:p14="http://schemas.microsoft.com/office/powerpoint/2010/main" val="204143297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statisticsbyjim.com</a:t>
            </a:r>
            <a:r>
              <a:rPr lang="en-US" dirty="0"/>
              <a:t>/regression/log-log-plots/</a:t>
            </a:r>
          </a:p>
        </p:txBody>
      </p:sp>
      <p:sp>
        <p:nvSpPr>
          <p:cNvPr id="4" name="Slide Number Placeholder 3"/>
          <p:cNvSpPr>
            <a:spLocks noGrp="1"/>
          </p:cNvSpPr>
          <p:nvPr>
            <p:ph type="sldNum" sz="quarter" idx="5"/>
          </p:nvPr>
        </p:nvSpPr>
        <p:spPr/>
        <p:txBody>
          <a:bodyPr/>
          <a:lstStyle/>
          <a:p>
            <a:fld id="{6F689CEA-A982-2048-9524-42C1083BD2AE}" type="slidenum">
              <a:rPr lang="en-US" smtClean="0"/>
              <a:t>38</a:t>
            </a:fld>
            <a:endParaRPr lang="en-US"/>
          </a:p>
        </p:txBody>
      </p:sp>
    </p:spTree>
    <p:extLst>
      <p:ext uri="{BB962C8B-B14F-4D97-AF65-F5344CB8AC3E}">
        <p14:creationId xmlns:p14="http://schemas.microsoft.com/office/powerpoint/2010/main" val="165014089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statisticsbyjim.com</a:t>
            </a:r>
            <a:r>
              <a:rPr lang="en-US" dirty="0"/>
              <a:t>/regression/log-log-plots/</a:t>
            </a:r>
          </a:p>
        </p:txBody>
      </p:sp>
      <p:sp>
        <p:nvSpPr>
          <p:cNvPr id="4" name="Slide Number Placeholder 3"/>
          <p:cNvSpPr>
            <a:spLocks noGrp="1"/>
          </p:cNvSpPr>
          <p:nvPr>
            <p:ph type="sldNum" sz="quarter" idx="5"/>
          </p:nvPr>
        </p:nvSpPr>
        <p:spPr/>
        <p:txBody>
          <a:bodyPr/>
          <a:lstStyle/>
          <a:p>
            <a:fld id="{6F689CEA-A982-2048-9524-42C1083BD2AE}" type="slidenum">
              <a:rPr lang="en-US" smtClean="0"/>
              <a:t>39</a:t>
            </a:fld>
            <a:endParaRPr lang="en-US"/>
          </a:p>
        </p:txBody>
      </p:sp>
    </p:spTree>
    <p:extLst>
      <p:ext uri="{BB962C8B-B14F-4D97-AF65-F5344CB8AC3E}">
        <p14:creationId xmlns:p14="http://schemas.microsoft.com/office/powerpoint/2010/main" val="132050575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40</a:t>
            </a:fld>
            <a:endParaRPr lang="en-US"/>
          </a:p>
        </p:txBody>
      </p:sp>
    </p:spTree>
    <p:extLst>
      <p:ext uri="{BB962C8B-B14F-4D97-AF65-F5344CB8AC3E}">
        <p14:creationId xmlns:p14="http://schemas.microsoft.com/office/powerpoint/2010/main" val="11795133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Area volume design effect cs data effect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41</a:t>
            </a:fld>
            <a:endParaRPr lang="en-US"/>
          </a:p>
        </p:txBody>
      </p:sp>
    </p:spTree>
    <p:extLst>
      <p:ext uri="{BB962C8B-B14F-4D97-AF65-F5344CB8AC3E}">
        <p14:creationId xmlns:p14="http://schemas.microsoft.com/office/powerpoint/2010/main" val="38872556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4</a:t>
            </a:fld>
            <a:endParaRPr lang="en-US"/>
          </a:p>
        </p:txBody>
      </p:sp>
    </p:spTree>
    <p:extLst>
      <p:ext uri="{BB962C8B-B14F-4D97-AF65-F5344CB8AC3E}">
        <p14:creationId xmlns:p14="http://schemas.microsoft.com/office/powerpoint/2010/main" val="156119218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FFFFFF"/>
                </a:solidFill>
                <a:effectLst/>
                <a:latin typeface="Lato" panose="020F0502020204030204" pitchFamily="34" charset="0"/>
              </a:rPr>
              <a:t>In the fuel economy example, the Data Increase is 53%, but the Graphical Increase is 783%, resulting in a Lie Factor of 14.8!</a:t>
            </a:r>
          </a:p>
          <a:p>
            <a:br>
              <a:rPr lang="en-GB" dirty="0"/>
            </a:b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42</a:t>
            </a:fld>
            <a:endParaRPr lang="en-US"/>
          </a:p>
        </p:txBody>
      </p:sp>
    </p:spTree>
    <p:extLst>
      <p:ext uri="{BB962C8B-B14F-4D97-AF65-F5344CB8AC3E}">
        <p14:creationId xmlns:p14="http://schemas.microsoft.com/office/powerpoint/2010/main" val="369598684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Area volume design effect cs data effect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43</a:t>
            </a:fld>
            <a:endParaRPr lang="en-US"/>
          </a:p>
        </p:txBody>
      </p:sp>
    </p:spTree>
    <p:extLst>
      <p:ext uri="{BB962C8B-B14F-4D97-AF65-F5344CB8AC3E}">
        <p14:creationId xmlns:p14="http://schemas.microsoft.com/office/powerpoint/2010/main" val="178525455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44</a:t>
            </a:fld>
            <a:endParaRPr lang="en-US"/>
          </a:p>
        </p:txBody>
      </p:sp>
    </p:spTree>
    <p:extLst>
      <p:ext uri="{BB962C8B-B14F-4D97-AF65-F5344CB8AC3E}">
        <p14:creationId xmlns:p14="http://schemas.microsoft.com/office/powerpoint/2010/main" val="154703617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45</a:t>
            </a:fld>
            <a:endParaRPr lang="en-US"/>
          </a:p>
        </p:txBody>
      </p:sp>
    </p:spTree>
    <p:extLst>
      <p:ext uri="{BB962C8B-B14F-4D97-AF65-F5344CB8AC3E}">
        <p14:creationId xmlns:p14="http://schemas.microsoft.com/office/powerpoint/2010/main" val="363371089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46</a:t>
            </a:fld>
            <a:endParaRPr lang="en-US"/>
          </a:p>
        </p:txBody>
      </p:sp>
    </p:spTree>
    <p:extLst>
      <p:ext uri="{BB962C8B-B14F-4D97-AF65-F5344CB8AC3E}">
        <p14:creationId xmlns:p14="http://schemas.microsoft.com/office/powerpoint/2010/main" val="191041636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statisticsbyjim.com</a:t>
            </a:r>
            <a:r>
              <a:rPr lang="en-US" dirty="0"/>
              <a:t>/regression/log-log-plots/</a:t>
            </a:r>
          </a:p>
        </p:txBody>
      </p:sp>
      <p:sp>
        <p:nvSpPr>
          <p:cNvPr id="4" name="Slide Number Placeholder 3"/>
          <p:cNvSpPr>
            <a:spLocks noGrp="1"/>
          </p:cNvSpPr>
          <p:nvPr>
            <p:ph type="sldNum" sz="quarter" idx="5"/>
          </p:nvPr>
        </p:nvSpPr>
        <p:spPr/>
        <p:txBody>
          <a:bodyPr/>
          <a:lstStyle/>
          <a:p>
            <a:fld id="{6F689CEA-A982-2048-9524-42C1083BD2AE}" type="slidenum">
              <a:rPr lang="en-US" smtClean="0"/>
              <a:t>53</a:t>
            </a:fld>
            <a:endParaRPr lang="en-US"/>
          </a:p>
        </p:txBody>
      </p:sp>
    </p:spTree>
    <p:extLst>
      <p:ext uri="{BB962C8B-B14F-4D97-AF65-F5344CB8AC3E}">
        <p14:creationId xmlns:p14="http://schemas.microsoft.com/office/powerpoint/2010/main" val="401538055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54</a:t>
            </a:fld>
            <a:endParaRPr lang="en-US"/>
          </a:p>
        </p:txBody>
      </p:sp>
    </p:spTree>
    <p:extLst>
      <p:ext uri="{BB962C8B-B14F-4D97-AF65-F5344CB8AC3E}">
        <p14:creationId xmlns:p14="http://schemas.microsoft.com/office/powerpoint/2010/main" val="304717574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55</a:t>
            </a:fld>
            <a:endParaRPr lang="en-US"/>
          </a:p>
        </p:txBody>
      </p:sp>
    </p:spTree>
    <p:extLst>
      <p:ext uri="{BB962C8B-B14F-4D97-AF65-F5344CB8AC3E}">
        <p14:creationId xmlns:p14="http://schemas.microsoft.com/office/powerpoint/2010/main" val="236166017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56</a:t>
            </a:fld>
            <a:endParaRPr lang="en-US"/>
          </a:p>
        </p:txBody>
      </p:sp>
    </p:spTree>
    <p:extLst>
      <p:ext uri="{BB962C8B-B14F-4D97-AF65-F5344CB8AC3E}">
        <p14:creationId xmlns:p14="http://schemas.microsoft.com/office/powerpoint/2010/main" val="228421043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57</a:t>
            </a:fld>
            <a:endParaRPr lang="en-US"/>
          </a:p>
        </p:txBody>
      </p:sp>
    </p:spTree>
    <p:extLst>
      <p:ext uri="{BB962C8B-B14F-4D97-AF65-F5344CB8AC3E}">
        <p14:creationId xmlns:p14="http://schemas.microsoft.com/office/powerpoint/2010/main" val="12300121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a:t>
            </a:fld>
            <a:endParaRPr lang="en-US"/>
          </a:p>
        </p:txBody>
      </p:sp>
    </p:spTree>
    <p:extLst>
      <p:ext uri="{BB962C8B-B14F-4D97-AF65-F5344CB8AC3E}">
        <p14:creationId xmlns:p14="http://schemas.microsoft.com/office/powerpoint/2010/main" val="308890839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58</a:t>
            </a:fld>
            <a:endParaRPr lang="en-US"/>
          </a:p>
        </p:txBody>
      </p:sp>
    </p:spTree>
    <p:extLst>
      <p:ext uri="{BB962C8B-B14F-4D97-AF65-F5344CB8AC3E}">
        <p14:creationId xmlns:p14="http://schemas.microsoft.com/office/powerpoint/2010/main" val="56595986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59</a:t>
            </a:fld>
            <a:endParaRPr lang="en-US"/>
          </a:p>
        </p:txBody>
      </p:sp>
    </p:spTree>
    <p:extLst>
      <p:ext uri="{BB962C8B-B14F-4D97-AF65-F5344CB8AC3E}">
        <p14:creationId xmlns:p14="http://schemas.microsoft.com/office/powerpoint/2010/main" val="119826988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60</a:t>
            </a:fld>
            <a:endParaRPr lang="en-US"/>
          </a:p>
        </p:txBody>
      </p:sp>
    </p:spTree>
    <p:extLst>
      <p:ext uri="{BB962C8B-B14F-4D97-AF65-F5344CB8AC3E}">
        <p14:creationId xmlns:p14="http://schemas.microsoft.com/office/powerpoint/2010/main" val="262590247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61</a:t>
            </a:fld>
            <a:endParaRPr lang="en-US"/>
          </a:p>
        </p:txBody>
      </p:sp>
    </p:spTree>
    <p:extLst>
      <p:ext uri="{BB962C8B-B14F-4D97-AF65-F5344CB8AC3E}">
        <p14:creationId xmlns:p14="http://schemas.microsoft.com/office/powerpoint/2010/main" val="375779384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62</a:t>
            </a:fld>
            <a:endParaRPr lang="en-US"/>
          </a:p>
        </p:txBody>
      </p:sp>
    </p:spTree>
    <p:extLst>
      <p:ext uri="{BB962C8B-B14F-4D97-AF65-F5344CB8AC3E}">
        <p14:creationId xmlns:p14="http://schemas.microsoft.com/office/powerpoint/2010/main" val="186675623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63</a:t>
            </a:fld>
            <a:endParaRPr lang="en-US"/>
          </a:p>
        </p:txBody>
      </p:sp>
    </p:spTree>
    <p:extLst>
      <p:ext uri="{BB962C8B-B14F-4D97-AF65-F5344CB8AC3E}">
        <p14:creationId xmlns:p14="http://schemas.microsoft.com/office/powerpoint/2010/main" val="383418462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Multiple dimensions on one plot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Code and data available see PDF</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64</a:t>
            </a:fld>
            <a:endParaRPr lang="en-US"/>
          </a:p>
        </p:txBody>
      </p:sp>
    </p:spTree>
    <p:extLst>
      <p:ext uri="{BB962C8B-B14F-4D97-AF65-F5344CB8AC3E}">
        <p14:creationId xmlns:p14="http://schemas.microsoft.com/office/powerpoint/2010/main" val="222738658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65</a:t>
            </a:fld>
            <a:endParaRPr lang="en-US"/>
          </a:p>
        </p:txBody>
      </p:sp>
    </p:spTree>
    <p:extLst>
      <p:ext uri="{BB962C8B-B14F-4D97-AF65-F5344CB8AC3E}">
        <p14:creationId xmlns:p14="http://schemas.microsoft.com/office/powerpoint/2010/main" val="80960320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66</a:t>
            </a:fld>
            <a:endParaRPr lang="en-US"/>
          </a:p>
        </p:txBody>
      </p:sp>
    </p:spTree>
    <p:extLst>
      <p:ext uri="{BB962C8B-B14F-4D97-AF65-F5344CB8AC3E}">
        <p14:creationId xmlns:p14="http://schemas.microsoft.com/office/powerpoint/2010/main" val="26301159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11</a:t>
            </a:fld>
            <a:endParaRPr lang="en-US"/>
          </a:p>
        </p:txBody>
      </p:sp>
    </p:spTree>
    <p:extLst>
      <p:ext uri="{BB962C8B-B14F-4D97-AF65-F5344CB8AC3E}">
        <p14:creationId xmlns:p14="http://schemas.microsoft.com/office/powerpoint/2010/main" val="37559508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12</a:t>
            </a:fld>
            <a:endParaRPr lang="en-US"/>
          </a:p>
        </p:txBody>
      </p:sp>
    </p:spTree>
    <p:extLst>
      <p:ext uri="{BB962C8B-B14F-4D97-AF65-F5344CB8AC3E}">
        <p14:creationId xmlns:p14="http://schemas.microsoft.com/office/powerpoint/2010/main" val="37385764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13</a:t>
            </a:fld>
            <a:endParaRPr lang="en-US"/>
          </a:p>
        </p:txBody>
      </p:sp>
    </p:spTree>
    <p:extLst>
      <p:ext uri="{BB962C8B-B14F-4D97-AF65-F5344CB8AC3E}">
        <p14:creationId xmlns:p14="http://schemas.microsoft.com/office/powerpoint/2010/main" val="33518947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14</a:t>
            </a:fld>
            <a:endParaRPr lang="en-US"/>
          </a:p>
        </p:txBody>
      </p:sp>
    </p:spTree>
    <p:extLst>
      <p:ext uri="{BB962C8B-B14F-4D97-AF65-F5344CB8AC3E}">
        <p14:creationId xmlns:p14="http://schemas.microsoft.com/office/powerpoint/2010/main" val="30066068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15</a:t>
            </a:fld>
            <a:endParaRPr lang="en-US"/>
          </a:p>
        </p:txBody>
      </p:sp>
    </p:spTree>
    <p:extLst>
      <p:ext uri="{BB962C8B-B14F-4D97-AF65-F5344CB8AC3E}">
        <p14:creationId xmlns:p14="http://schemas.microsoft.com/office/powerpoint/2010/main" val="42394884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GB"/>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GB"/>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GB"/>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GB"/>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GB"/>
              <a:t>Click to 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GB"/>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GB"/>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GB"/>
              <a:t>Click to 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GB"/>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GB"/>
              <a:t>Click to 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GB"/>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GB"/>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GB"/>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a:xfrm>
            <a:off x="6399212" y="5883275"/>
            <a:ext cx="914400" cy="365125"/>
          </a:xfrm>
        </p:spPr>
        <p:txBody>
          <a:bodyPr/>
          <a:lstStyle/>
          <a:p>
            <a:fld id="{B61BEF0D-F0BB-DE4B-95CE-6DB70DBA9567}" type="datetimeFigureOut">
              <a:rPr lang="en-US" dirty="0"/>
              <a:pPr/>
              <a:t>10/31/23</a:t>
            </a:fld>
            <a:endParaRPr lang="en-US" dirty="0"/>
          </a:p>
        </p:txBody>
      </p:sp>
      <p:sp>
        <p:nvSpPr>
          <p:cNvPr id="6" name="Footer Placeholder 5"/>
          <p:cNvSpPr>
            <a:spLocks noGrp="1"/>
          </p:cNvSpPr>
          <p:nvPr>
            <p:ph type="ftr" sz="quarter" idx="11"/>
          </p:nvPr>
        </p:nvSpPr>
        <p:spPr>
          <a:xfrm>
            <a:off x="1141412" y="5883275"/>
            <a:ext cx="5105400" cy="365125"/>
          </a:xfrm>
        </p:spPr>
        <p:txBody>
          <a:bodyPr/>
          <a:lstStyle/>
          <a:p>
            <a:endParaRPr lang="en-US" dirty="0"/>
          </a:p>
        </p:txBody>
      </p:sp>
      <p:sp>
        <p:nvSpPr>
          <p:cNvPr id="7" name="Slide Number Placeholder 6"/>
          <p:cNvSpPr>
            <a:spLocks noGrp="1"/>
          </p:cNvSpPr>
          <p:nvPr>
            <p:ph type="sldNum" sz="quarter" idx="12"/>
          </p:nvPr>
        </p:nvSpPr>
        <p:spPr>
          <a:xfrm>
            <a:off x="10742612" y="5883275"/>
            <a:ext cx="3225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B61BEF0D-F0BB-DE4B-95CE-6DB70DBA9567}" type="datetimeFigureOut">
              <a:rPr lang="en-US" dirty="0"/>
              <a:pPr/>
              <a:t>10/31/23</a:t>
            </a:fld>
            <a:endParaRPr lang="en-US" dirty="0"/>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dirty="0"/>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1"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distill.pub/2016/misread-tsne/"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go-cart.io/tutorial"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hyperlink" Target="https://dataviz.unhcr.org/tools/python/python_slope_chart.html" TargetMode="External"/><Relationship Id="rId3" Type="http://schemas.openxmlformats.org/officeDocument/2006/relationships/hyperlink" Target="https://www.edwardtufte.com/bboard/q-and-a-fetch-msg?msg\_id=0003nk" TargetMode="External"/><Relationship Id="rId7" Type="http://schemas.openxmlformats.org/officeDocument/2006/relationships/hyperlink" Target="https://github.com/leeper/slopegraph"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hyperlink" Target="https://github.com/ibecav/CGPfunctions" TargetMode="External"/><Relationship Id="rId5" Type="http://schemas.openxmlformats.org/officeDocument/2006/relationships/hyperlink" Target="https://www.r-bloggers.com/2018/06/creating-slopegraphs-with-r/" TargetMode="External"/><Relationship Id="rId4" Type="http://schemas.openxmlformats.org/officeDocument/2006/relationships/hyperlink" Target="https://charliepark.org/slopegraphs/"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hyperlink" Target="https://stackoverflow.com/questions/13865596/quantile-quantile-plot-using-scipy" TargetMode="External"/><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3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3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3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3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hyperlink" Target="https://github.com/neelsoumya/anova_linear_mixed_effects_examples"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27.jpeg"/></Relationships>
</file>

<file path=ppt/slides/_rels/slide4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hyperlink" Target="https://github.com/neelsoumya/visualization_lecture" TargetMode="External"/><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hyperlink" Target="https://github.com/neelsoumya/teaching_reproducible_science_R" TargetMode="External"/><Relationship Id="rId4" Type="http://schemas.openxmlformats.org/officeDocument/2006/relationships/hyperlink" Target="https://neelsoumya.shinyapps.io/accident_prediction/" TargetMode="Externa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hyperlink" Target="https://github.com/neelsoumya/visualization_lecture" TargetMode="External"/><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hyperlink" Target="https://osf.io/mnh8d/" TargetMode="External"/><Relationship Id="rId4" Type="http://schemas.openxmlformats.org/officeDocument/2006/relationships/hyperlink" Target="https://github.com/neelsoumya/visualization_lecture/blob/main/mathematics_data_science.pdf" TargetMode="External"/></Relationships>
</file>

<file path=ppt/slides/_rels/slide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hyperlink" Target="https://pudding.cool/projects/heat-records-map/" TargetMode="External"/><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hyperlink" Target="https://www.gapminder.org/tools/#$chart-type=bubbles&amp;url=v1" TargetMode="External"/><Relationship Id="rId4" Type="http://schemas.openxmlformats.org/officeDocument/2006/relationships/hyperlink" Target="https://pudding.cool/2022/12/yard-sale/"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hyperlink" Target="https://nagix.github.io/nk-missile-tests/" TargetMode="External"/><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hyperlink" Target="https://go-cart.io/tutorial" TargetMode="External"/><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hyperlink" Target="https://www.gapminder.org/tools/#$chart-type=bubbles&amp;url=v1" TargetMode="External"/><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hyperlink" Target="https://distill.pub/2016/misread-tsne/" TargetMode="Externa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p:txBody>
          <a:bodyPr/>
          <a:lstStyle/>
          <a:p>
            <a:r>
              <a:rPr lang="en-US" dirty="0"/>
              <a:t>Visualization: a whirlwind tour</a:t>
            </a:r>
          </a:p>
        </p:txBody>
      </p:sp>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p:txBody>
          <a:bodyPr/>
          <a:lstStyle/>
          <a:p>
            <a:r>
              <a:rPr lang="en-US" dirty="0"/>
              <a:t>Soumya banerjee</a:t>
            </a:r>
          </a:p>
        </p:txBody>
      </p:sp>
    </p:spTree>
    <p:extLst>
      <p:ext uri="{BB962C8B-B14F-4D97-AF65-F5344CB8AC3E}">
        <p14:creationId xmlns:p14="http://schemas.microsoft.com/office/powerpoint/2010/main" val="17905522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608137" y="2240575"/>
            <a:ext cx="9341514" cy="3257400"/>
          </a:xfrm>
        </p:spPr>
        <p:txBody>
          <a:bodyPr>
            <a:normAutofit fontScale="92500"/>
          </a:bodyPr>
          <a:lstStyle/>
          <a:p>
            <a:r>
              <a:rPr lang="en-US" dirty="0"/>
              <a:t>removing outliers in genomic data using PCA.</a:t>
            </a:r>
          </a:p>
          <a:p>
            <a:endParaRPr lang="en-US" dirty="0"/>
          </a:p>
          <a:p>
            <a:r>
              <a:rPr lang="en-US" dirty="0"/>
              <a:t>Frequently in genomic data we may have to remove outliers. These outliers may be due to technical/batch effects or unknown reasons not connected to biology.</a:t>
            </a:r>
          </a:p>
          <a:p>
            <a:endParaRPr lang="en-US" dirty="0"/>
          </a:p>
          <a:p>
            <a:r>
              <a:rPr lang="en-US" dirty="0"/>
              <a:t>This has implications for any tests performed downstream. For example, t-tests can be performed downstream after performing PCA. If there are outliers, it may affect the results of the t-test. application to bulk and single-cell sequencing data.</a:t>
            </a:r>
          </a:p>
        </p:txBody>
      </p:sp>
      <p:sp>
        <p:nvSpPr>
          <p:cNvPr id="4" name="Title 1">
            <a:extLst>
              <a:ext uri="{FF2B5EF4-FFF2-40B4-BE49-F238E27FC236}">
                <a16:creationId xmlns:a16="http://schemas.microsoft.com/office/drawing/2014/main" id="{A84543C2-9256-6D37-ACED-AB7C8DF3A248}"/>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Case studies</a:t>
            </a:r>
          </a:p>
        </p:txBody>
      </p:sp>
    </p:spTree>
    <p:extLst>
      <p:ext uri="{BB962C8B-B14F-4D97-AF65-F5344CB8AC3E}">
        <p14:creationId xmlns:p14="http://schemas.microsoft.com/office/powerpoint/2010/main" val="9094093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6735098" y="609600"/>
            <a:ext cx="4798142" cy="3642851"/>
          </a:xfrm>
        </p:spPr>
        <p:txBody>
          <a:bodyPr vert="horz" lIns="91440" tIns="45720" rIns="91440" bIns="45720" rtlCol="0" anchor="b">
            <a:normAutofit/>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Case study</a:t>
            </a:r>
          </a:p>
        </p:txBody>
      </p:sp>
      <p:pic>
        <p:nvPicPr>
          <p:cNvPr id="7" name="Picture 6" descr="Calendar&#10;&#10;Description automatically generated with low confidence">
            <a:extLst>
              <a:ext uri="{FF2B5EF4-FFF2-40B4-BE49-F238E27FC236}">
                <a16:creationId xmlns:a16="http://schemas.microsoft.com/office/drawing/2014/main" id="{00FE03B5-33EF-3BB0-29E9-44204DE79FF4}"/>
              </a:ext>
            </a:extLst>
          </p:cNvPr>
          <p:cNvPicPr>
            <a:picLocks noChangeAspect="1"/>
          </p:cNvPicPr>
          <p:nvPr/>
        </p:nvPicPr>
        <p:blipFill rotWithShape="1">
          <a:blip r:embed="rId3"/>
          <a:srcRect t="2682" r="1" b="18493"/>
          <a:stretch/>
        </p:blipFill>
        <p:spPr>
          <a:xfrm>
            <a:off x="633999" y="636640"/>
            <a:ext cx="5462001" cy="5591541"/>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
        <p:nvSpPr>
          <p:cNvPr id="3" name="TextBox 2">
            <a:extLst>
              <a:ext uri="{FF2B5EF4-FFF2-40B4-BE49-F238E27FC236}">
                <a16:creationId xmlns:a16="http://schemas.microsoft.com/office/drawing/2014/main" id="{4B1A9B88-5673-4CEB-4455-C95549BD7DA6}"/>
              </a:ext>
            </a:extLst>
          </p:cNvPr>
          <p:cNvSpPr txBox="1"/>
          <p:nvPr/>
        </p:nvSpPr>
        <p:spPr>
          <a:xfrm>
            <a:off x="7176304" y="5405377"/>
            <a:ext cx="3715473" cy="369332"/>
          </a:xfrm>
          <a:prstGeom prst="rect">
            <a:avLst/>
          </a:prstGeom>
          <a:noFill/>
        </p:spPr>
        <p:txBody>
          <a:bodyPr wrap="square" rtlCol="0">
            <a:spAutoFit/>
          </a:bodyPr>
          <a:lstStyle/>
          <a:p>
            <a:r>
              <a:rPr lang="en-US" dirty="0"/>
              <a:t>Color scales</a:t>
            </a:r>
          </a:p>
        </p:txBody>
      </p:sp>
    </p:spTree>
    <p:extLst>
      <p:ext uri="{BB962C8B-B14F-4D97-AF65-F5344CB8AC3E}">
        <p14:creationId xmlns:p14="http://schemas.microsoft.com/office/powerpoint/2010/main" val="1914249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428263" y="609600"/>
            <a:ext cx="11104977" cy="733063"/>
          </a:xfrm>
        </p:spPr>
        <p:txBody>
          <a:bodyPr vert="horz" lIns="91440" tIns="45720" rIns="91440" bIns="45720" rtlCol="0" anchor="b">
            <a:normAutofit fontScale="90000"/>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Visualizations can be misleading</a:t>
            </a:r>
          </a:p>
        </p:txBody>
      </p:sp>
      <p:sp>
        <p:nvSpPr>
          <p:cNvPr id="3" name="Title 4">
            <a:extLst>
              <a:ext uri="{FF2B5EF4-FFF2-40B4-BE49-F238E27FC236}">
                <a16:creationId xmlns:a16="http://schemas.microsoft.com/office/drawing/2014/main" id="{9E8EA070-D1B3-A867-1491-0A1AD01B60C9}"/>
              </a:ext>
            </a:extLst>
          </p:cNvPr>
          <p:cNvSpPr txBox="1">
            <a:spLocks/>
          </p:cNvSpPr>
          <p:nvPr/>
        </p:nvSpPr>
        <p:spPr>
          <a:xfrm>
            <a:off x="1141413" y="609600"/>
            <a:ext cx="9905998" cy="517774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1. distances not preserved in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tsne</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GB" sz="1800" dirty="0">
              <a:effectLst/>
              <a:latin typeface="Calibri" panose="020F0502020204030204" pitchFamily="34" charset="0"/>
              <a:ea typeface="Calibri" panose="020F0502020204030204" pitchFamily="34" charset="0"/>
              <a:cs typeface="Times New Roman" panose="02020603050405020304" pitchFamily="18" charset="0"/>
              <a:hlinkClick r:id="rId3"/>
            </a:endParaRPr>
          </a:p>
          <a:p>
            <a:r>
              <a:rPr lang="en-GB" sz="1800" dirty="0">
                <a:effectLst/>
                <a:latin typeface="Calibri" panose="020F0502020204030204" pitchFamily="34" charset="0"/>
                <a:ea typeface="Calibri" panose="020F0502020204030204" pitchFamily="34" charset="0"/>
                <a:cs typeface="Times New Roman" panose="02020603050405020304" pitchFamily="18" charset="0"/>
                <a:hlinkClick r:id="rId3"/>
              </a:rPr>
              <a:t>https://distill.pub/2016/misread-tsne/</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2. cluster sizes do not matter</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3. you can see some shapes sometimes </a:t>
            </a:r>
          </a:p>
          <a:p>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4. random does not always look random</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431345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428263" y="609600"/>
            <a:ext cx="11104977" cy="733063"/>
          </a:xfrm>
        </p:spPr>
        <p:txBody>
          <a:bodyPr vert="horz" lIns="91440" tIns="45720" rIns="91440" bIns="45720" rtlCol="0" anchor="b">
            <a:normAutofit fontScale="90000"/>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Visualizations can be misleading</a:t>
            </a:r>
            <a:endParaRPr lang="en-US" sz="4800" dirty="0">
              <a:effectLst>
                <a:glow rad="38100">
                  <a:schemeClr val="bg1">
                    <a:lumMod val="65000"/>
                    <a:lumOff val="35000"/>
                    <a:alpha val="50000"/>
                  </a:schemeClr>
                </a:glow>
                <a:outerShdw blurRad="28575" dist="31750" dir="13200000" algn="tl" rotWithShape="0">
                  <a:srgbClr val="000000">
                    <a:alpha val="25000"/>
                  </a:srgbClr>
                </a:outerShdw>
              </a:effectLst>
            </a:endParaRPr>
          </a:p>
        </p:txBody>
      </p:sp>
      <p:sp>
        <p:nvSpPr>
          <p:cNvPr id="3" name="Title 4">
            <a:extLst>
              <a:ext uri="{FF2B5EF4-FFF2-40B4-BE49-F238E27FC236}">
                <a16:creationId xmlns:a16="http://schemas.microsoft.com/office/drawing/2014/main" id="{9E8EA070-D1B3-A867-1491-0A1AD01B60C9}"/>
              </a:ext>
            </a:extLst>
          </p:cNvPr>
          <p:cNvSpPr txBox="1">
            <a:spLocks/>
          </p:cNvSpPr>
          <p:nvPr/>
        </p:nvSpPr>
        <p:spPr>
          <a:xfrm>
            <a:off x="1141413" y="609600"/>
            <a:ext cx="9905998" cy="517774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sz="1100" b="0" i="0" dirty="0">
                <a:effectLst/>
                <a:latin typeface="Georgia" panose="02040502050405020303" pitchFamily="18" charset="0"/>
              </a:rPr>
              <a:t> But what if the two clusters have different standard deviations, and so different sizes? (By size we mean bounding box measurements, not number of points.) Below are t-SNE plots for a mixture of Gaussians in plane, where one is 10 times as dispersed as the other.</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Picture 4" descr="A screenshot of a computer screen&#10;&#10;Description automatically generated">
            <a:extLst>
              <a:ext uri="{FF2B5EF4-FFF2-40B4-BE49-F238E27FC236}">
                <a16:creationId xmlns:a16="http://schemas.microsoft.com/office/drawing/2014/main" id="{CF08F9AC-EF77-6D54-A7C3-0AC32AFED92E}"/>
              </a:ext>
            </a:extLst>
          </p:cNvPr>
          <p:cNvPicPr>
            <a:picLocks noChangeAspect="1"/>
          </p:cNvPicPr>
          <p:nvPr/>
        </p:nvPicPr>
        <p:blipFill>
          <a:blip r:embed="rId3"/>
          <a:stretch>
            <a:fillRect/>
          </a:stretch>
        </p:blipFill>
        <p:spPr>
          <a:xfrm>
            <a:off x="-1" y="1501427"/>
            <a:ext cx="12206021" cy="2654428"/>
          </a:xfrm>
          <a:prstGeom prst="rect">
            <a:avLst/>
          </a:prstGeom>
        </p:spPr>
      </p:pic>
      <p:sp>
        <p:nvSpPr>
          <p:cNvPr id="6" name="Title 4">
            <a:extLst>
              <a:ext uri="{FF2B5EF4-FFF2-40B4-BE49-F238E27FC236}">
                <a16:creationId xmlns:a16="http://schemas.microsoft.com/office/drawing/2014/main" id="{424DA36F-7790-B226-F73F-25392DF93942}"/>
              </a:ext>
            </a:extLst>
          </p:cNvPr>
          <p:cNvSpPr txBox="1">
            <a:spLocks/>
          </p:cNvSpPr>
          <p:nvPr/>
        </p:nvSpPr>
        <p:spPr>
          <a:xfrm>
            <a:off x="1293813" y="4314618"/>
            <a:ext cx="9905998" cy="2236653"/>
          </a:xfrm>
          <a:prstGeom prst="rect">
            <a:avLst/>
          </a:prstGeom>
        </p:spPr>
        <p:txBody>
          <a:bodyPr vert="horz" lIns="91440" tIns="45720" rIns="91440" bIns="45720" rtlCol="0" anchor="ctr">
            <a:normAutofit fontScale="92500" lnSpcReduction="20000"/>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Cluster sizes do not mean anything</a:t>
            </a: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dirty="0">
                <a:effectLst/>
                <a:latin typeface="Calibri" panose="020F0502020204030204" pitchFamily="34" charset="0"/>
                <a:ea typeface="Calibri" panose="020F0502020204030204" pitchFamily="34" charset="0"/>
                <a:cs typeface="Times New Roman" panose="02020603050405020304" pitchFamily="18" charset="0"/>
              </a:rPr>
              <a:t>But what if the two clusters have different standard deviations, and so different sizes? (By size we mean bounding box measurements, not number of points.) Below are t-SNE plots for a mixture of Gaussians in plane, where one is 10 times as dispersed as the other.</a:t>
            </a: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dirty="0">
                <a:effectLst/>
                <a:latin typeface="Calibri" panose="020F0502020204030204" pitchFamily="34" charset="0"/>
                <a:ea typeface="Calibri" panose="020F0502020204030204" pitchFamily="34" charset="0"/>
                <a:cs typeface="Times New Roman" panose="02020603050405020304" pitchFamily="18" charset="0"/>
              </a:rPr>
              <a:t>Surprisingly, the two clusters look about same size in the t-SNE plots. What’s going on? The t-SNE algorithm adapts its notion of “distance” to regional density variations in the data set. As a result, it naturally expands dense clusters, and contracts sparse ones, evening out cluster sizes.</a:t>
            </a:r>
          </a:p>
        </p:txBody>
      </p:sp>
    </p:spTree>
    <p:extLst>
      <p:ext uri="{BB962C8B-B14F-4D97-AF65-F5344CB8AC3E}">
        <p14:creationId xmlns:p14="http://schemas.microsoft.com/office/powerpoint/2010/main" val="2398762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428263" y="609600"/>
            <a:ext cx="11104977" cy="733063"/>
          </a:xfrm>
        </p:spPr>
        <p:txBody>
          <a:bodyPr vert="horz" lIns="91440" tIns="45720" rIns="91440" bIns="45720" rtlCol="0" anchor="b">
            <a:normAutofit fontScale="90000"/>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Visualizations can be misleading</a:t>
            </a:r>
            <a:endParaRPr lang="en-US" sz="4800" dirty="0">
              <a:effectLst>
                <a:glow rad="38100">
                  <a:schemeClr val="bg1">
                    <a:lumMod val="65000"/>
                    <a:lumOff val="35000"/>
                    <a:alpha val="50000"/>
                  </a:schemeClr>
                </a:glow>
                <a:outerShdw blurRad="28575" dist="31750" dir="13200000" algn="tl" rotWithShape="0">
                  <a:srgbClr val="000000">
                    <a:alpha val="25000"/>
                  </a:srgbClr>
                </a:outerShdw>
              </a:effectLst>
            </a:endParaRPr>
          </a:p>
        </p:txBody>
      </p:sp>
      <p:sp>
        <p:nvSpPr>
          <p:cNvPr id="3" name="Title 4">
            <a:extLst>
              <a:ext uri="{FF2B5EF4-FFF2-40B4-BE49-F238E27FC236}">
                <a16:creationId xmlns:a16="http://schemas.microsoft.com/office/drawing/2014/main" id="{9E8EA070-D1B3-A867-1491-0A1AD01B60C9}"/>
              </a:ext>
            </a:extLst>
          </p:cNvPr>
          <p:cNvSpPr txBox="1">
            <a:spLocks/>
          </p:cNvSpPr>
          <p:nvPr/>
        </p:nvSpPr>
        <p:spPr>
          <a:xfrm>
            <a:off x="1141413" y="609600"/>
            <a:ext cx="9905998" cy="517774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4">
            <a:extLst>
              <a:ext uri="{FF2B5EF4-FFF2-40B4-BE49-F238E27FC236}">
                <a16:creationId xmlns:a16="http://schemas.microsoft.com/office/drawing/2014/main" id="{424DA36F-7790-B226-F73F-25392DF93942}"/>
              </a:ext>
            </a:extLst>
          </p:cNvPr>
          <p:cNvSpPr txBox="1">
            <a:spLocks/>
          </p:cNvSpPr>
          <p:nvPr/>
        </p:nvSpPr>
        <p:spPr>
          <a:xfrm>
            <a:off x="1293813" y="4314618"/>
            <a:ext cx="9905998" cy="2236653"/>
          </a:xfrm>
          <a:prstGeom prst="rect">
            <a:avLst/>
          </a:prstGeom>
        </p:spPr>
        <p:txBody>
          <a:bodyPr vert="horz" lIns="91440" tIns="45720" rIns="91440" bIns="45720" rtlCol="0" anchor="ctr">
            <a:normAutofit fontScale="85000" lnSpcReduction="10000"/>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Distances between clusters may not mean anything </a:t>
            </a: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dirty="0">
                <a:effectLst/>
                <a:latin typeface="Calibri" panose="020F0502020204030204" pitchFamily="34" charset="0"/>
                <a:ea typeface="Calibri" panose="020F0502020204030204" pitchFamily="34" charset="0"/>
                <a:cs typeface="Times New Roman" panose="02020603050405020304" pitchFamily="18" charset="0"/>
              </a:rPr>
              <a:t>diagrams show three Gaussians of 50 points each, one pair being 5 times as far apart as another pair.</a:t>
            </a: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dirty="0">
                <a:effectLst/>
                <a:latin typeface="Calibri" panose="020F0502020204030204" pitchFamily="34" charset="0"/>
                <a:cs typeface="Times New Roman" panose="02020603050405020304" pitchFamily="18" charset="0"/>
              </a:rPr>
              <a:t>At perplexity 50, the diagram gives a good sense of the global geometry. For lower perplexity values the clusters look equidistant. When the perplexity is 100, we see the global geometry fine, but one of the cluster appears, falsely, much smaller than the others. Since perplexity 50 gave us a good picture in this example, can we always set perplexity to 50 if we want to see global geometry?</a:t>
            </a:r>
          </a:p>
          <a:p>
            <a:endParaRPr lang="en-GB" sz="1800" dirty="0">
              <a:effectLst/>
              <a:latin typeface="Calibri" panose="020F0502020204030204" pitchFamily="34" charset="0"/>
              <a:cs typeface="Times New Roman" panose="02020603050405020304" pitchFamily="18" charset="0"/>
            </a:endParaRPr>
          </a:p>
          <a:p>
            <a:r>
              <a:rPr lang="en-GB" sz="1800" dirty="0">
                <a:effectLst/>
                <a:latin typeface="Calibri" panose="020F0502020204030204" pitchFamily="34" charset="0"/>
                <a:ea typeface="Calibri" panose="020F0502020204030204" pitchFamily="34" charset="0"/>
                <a:cs typeface="Times New Roman" panose="02020603050405020304" pitchFamily="18" charset="0"/>
              </a:rPr>
              <a:t>The basic message is that distances between well-separated clusters in a t-SNE plot may mean nothing.</a:t>
            </a:r>
          </a:p>
        </p:txBody>
      </p:sp>
      <p:pic>
        <p:nvPicPr>
          <p:cNvPr id="7" name="Picture 6" descr="A screenshot of a graph&#10;&#10;Description automatically generated">
            <a:extLst>
              <a:ext uri="{FF2B5EF4-FFF2-40B4-BE49-F238E27FC236}">
                <a16:creationId xmlns:a16="http://schemas.microsoft.com/office/drawing/2014/main" id="{EE9DE756-BCD5-D2E0-EE0B-31D38DB9772F}"/>
              </a:ext>
            </a:extLst>
          </p:cNvPr>
          <p:cNvPicPr>
            <a:picLocks noChangeAspect="1"/>
          </p:cNvPicPr>
          <p:nvPr/>
        </p:nvPicPr>
        <p:blipFill>
          <a:blip r:embed="rId3"/>
          <a:stretch>
            <a:fillRect/>
          </a:stretch>
        </p:blipFill>
        <p:spPr>
          <a:xfrm>
            <a:off x="0" y="1483216"/>
            <a:ext cx="12192000" cy="2605677"/>
          </a:xfrm>
          <a:prstGeom prst="rect">
            <a:avLst/>
          </a:prstGeom>
        </p:spPr>
      </p:pic>
    </p:spTree>
    <p:extLst>
      <p:ext uri="{BB962C8B-B14F-4D97-AF65-F5344CB8AC3E}">
        <p14:creationId xmlns:p14="http://schemas.microsoft.com/office/powerpoint/2010/main" val="1531938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428263" y="609600"/>
            <a:ext cx="11104977" cy="733063"/>
          </a:xfrm>
        </p:spPr>
        <p:txBody>
          <a:bodyPr vert="horz" lIns="91440" tIns="45720" rIns="91440" bIns="45720" rtlCol="0" anchor="b">
            <a:normAutofit fontScale="90000"/>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Visualizations can be misleading</a:t>
            </a:r>
            <a:endParaRPr lang="en-US" sz="4800" dirty="0">
              <a:effectLst>
                <a:glow rad="38100">
                  <a:schemeClr val="bg1">
                    <a:lumMod val="65000"/>
                    <a:lumOff val="35000"/>
                    <a:alpha val="50000"/>
                  </a:schemeClr>
                </a:glow>
                <a:outerShdw blurRad="28575" dist="31750" dir="13200000" algn="tl" rotWithShape="0">
                  <a:srgbClr val="000000">
                    <a:alpha val="25000"/>
                  </a:srgbClr>
                </a:outerShdw>
              </a:effectLst>
            </a:endParaRPr>
          </a:p>
        </p:txBody>
      </p:sp>
      <p:pic>
        <p:nvPicPr>
          <p:cNvPr id="5" name="Picture 4" descr="A diagram of a fuel economy&#10;&#10;Description automatically generated">
            <a:extLst>
              <a:ext uri="{FF2B5EF4-FFF2-40B4-BE49-F238E27FC236}">
                <a16:creationId xmlns:a16="http://schemas.microsoft.com/office/drawing/2014/main" id="{93775EDD-3C41-A415-1828-CAF96B8AC76F}"/>
              </a:ext>
            </a:extLst>
          </p:cNvPr>
          <p:cNvPicPr>
            <a:picLocks noChangeAspect="1"/>
          </p:cNvPicPr>
          <p:nvPr/>
        </p:nvPicPr>
        <p:blipFill>
          <a:blip r:embed="rId3"/>
          <a:stretch>
            <a:fillRect/>
          </a:stretch>
        </p:blipFill>
        <p:spPr>
          <a:xfrm>
            <a:off x="1128709" y="1423994"/>
            <a:ext cx="10048874" cy="5024438"/>
          </a:xfrm>
          <a:prstGeom prst="rect">
            <a:avLst/>
          </a:prstGeom>
        </p:spPr>
      </p:pic>
    </p:spTree>
    <p:extLst>
      <p:ext uri="{BB962C8B-B14F-4D97-AF65-F5344CB8AC3E}">
        <p14:creationId xmlns:p14="http://schemas.microsoft.com/office/powerpoint/2010/main" val="2630772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428263" y="609600"/>
            <a:ext cx="11104977" cy="733063"/>
          </a:xfrm>
        </p:spPr>
        <p:txBody>
          <a:bodyPr vert="horz" lIns="91440" tIns="45720" rIns="91440" bIns="45720" rtlCol="0" anchor="b">
            <a:normAutofit fontScale="90000"/>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Visualizations can be misleading</a:t>
            </a:r>
          </a:p>
        </p:txBody>
      </p:sp>
      <p:sp>
        <p:nvSpPr>
          <p:cNvPr id="3" name="Title 4">
            <a:extLst>
              <a:ext uri="{FF2B5EF4-FFF2-40B4-BE49-F238E27FC236}">
                <a16:creationId xmlns:a16="http://schemas.microsoft.com/office/drawing/2014/main" id="{9E8EA070-D1B3-A867-1491-0A1AD01B60C9}"/>
              </a:ext>
            </a:extLst>
          </p:cNvPr>
          <p:cNvSpPr txBox="1">
            <a:spLocks/>
          </p:cNvSpPr>
          <p:nvPr/>
        </p:nvSpPr>
        <p:spPr>
          <a:xfrm>
            <a:off x="1141413" y="609600"/>
            <a:ext cx="9905998" cy="517774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342900" indent="-342900">
              <a:buAutoNum type="arabicParenR"/>
            </a:pPr>
            <a:r>
              <a:rPr lang="en-GB" sz="1800" dirty="0">
                <a:effectLst/>
                <a:latin typeface="Calibri" panose="020F0502020204030204" pitchFamily="34" charset="0"/>
                <a:ea typeface="Calibri" panose="020F0502020204030204" pitchFamily="34" charset="0"/>
                <a:cs typeface="Times New Roman" panose="02020603050405020304" pitchFamily="18" charset="0"/>
              </a:rPr>
              <a:t>Hence communicate clearly with stakeholders and validate these findings</a:t>
            </a:r>
          </a:p>
          <a:p>
            <a:pPr marL="342900" indent="-342900">
              <a:buAutoNum type="arabicParenR"/>
            </a:pP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indent="-342900">
              <a:buAutoNum type="arabicParenR"/>
            </a:pPr>
            <a:r>
              <a:rPr lang="en-GB" sz="1800" dirty="0">
                <a:effectLst/>
                <a:latin typeface="Calibri" panose="020F0502020204030204" pitchFamily="34" charset="0"/>
                <a:ea typeface="Calibri" panose="020F0502020204030204" pitchFamily="34" charset="0"/>
                <a:cs typeface="Times New Roman" panose="02020603050405020304" pitchFamily="18" charset="0"/>
              </a:rPr>
              <a:t>See the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tSNE</a:t>
            </a:r>
            <a:r>
              <a:rPr lang="en-GB" sz="1800" dirty="0">
                <a:effectLst/>
                <a:latin typeface="Calibri" panose="020F0502020204030204" pitchFamily="34" charset="0"/>
                <a:ea typeface="Calibri" panose="020F0502020204030204" pitchFamily="34" charset="0"/>
                <a:cs typeface="Times New Roman" panose="02020603050405020304" pitchFamily="18" charset="0"/>
              </a:rPr>
              <a:t> plots again. What pitfalls do you see in communicating these insights to experimentalists?</a:t>
            </a: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302247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915360D-D23D-196F-E27A-4DA86FC678BD}"/>
              </a:ext>
            </a:extLst>
          </p:cNvPr>
          <p:cNvSpPr txBox="1">
            <a:spLocks/>
          </p:cNvSpPr>
          <p:nvPr/>
        </p:nvSpPr>
        <p:spPr>
          <a:xfrm>
            <a:off x="1141413" y="609600"/>
            <a:ext cx="9905998" cy="146858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spcAft>
                <a:spcPts val="600"/>
              </a:spcAft>
            </a:pPr>
            <a:r>
              <a:rPr lang="en-US" kern="1200" cap="all" dirty="0">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rPr>
              <a:t>Case studies (Data bias)</a:t>
            </a:r>
          </a:p>
        </p:txBody>
      </p:sp>
      <p:sp>
        <p:nvSpPr>
          <p:cNvPr id="2" name="TextBox 1">
            <a:extLst>
              <a:ext uri="{FF2B5EF4-FFF2-40B4-BE49-F238E27FC236}">
                <a16:creationId xmlns:a16="http://schemas.microsoft.com/office/drawing/2014/main" id="{C4449C27-B778-C2EE-289C-00733DFE0D2A}"/>
              </a:ext>
            </a:extLst>
          </p:cNvPr>
          <p:cNvSpPr txBox="1"/>
          <p:nvPr/>
        </p:nvSpPr>
        <p:spPr>
          <a:xfrm>
            <a:off x="3153510" y="3094892"/>
            <a:ext cx="5897768" cy="2031325"/>
          </a:xfrm>
          <a:prstGeom prst="rect">
            <a:avLst/>
          </a:prstGeom>
          <a:noFill/>
        </p:spPr>
        <p:txBody>
          <a:bodyPr wrap="none" rtlCol="0">
            <a:spAutoFit/>
          </a:bodyPr>
          <a:lstStyle/>
          <a:p>
            <a:r>
              <a:rPr lang="en-US" dirty="0"/>
              <a:t>Gorilla experiment (selective attention bias)</a:t>
            </a:r>
          </a:p>
          <a:p>
            <a:endParaRPr lang="en-US" dirty="0"/>
          </a:p>
          <a:p>
            <a:r>
              <a:rPr lang="en-US" dirty="0"/>
              <a:t>Hermann Hesse quote seeking is different to finding</a:t>
            </a:r>
          </a:p>
          <a:p>
            <a:endParaRPr lang="en-US" dirty="0"/>
          </a:p>
          <a:p>
            <a:r>
              <a:rPr lang="en-US" dirty="0"/>
              <a:t>Visualization as a hypothesis generation tool</a:t>
            </a:r>
          </a:p>
          <a:p>
            <a:endParaRPr lang="en-US" dirty="0"/>
          </a:p>
          <a:p>
            <a:r>
              <a:rPr lang="en-US" dirty="0"/>
              <a:t>Listen and speak to stakeholders</a:t>
            </a:r>
          </a:p>
        </p:txBody>
      </p:sp>
    </p:spTree>
    <p:extLst>
      <p:ext uri="{BB962C8B-B14F-4D97-AF65-F5344CB8AC3E}">
        <p14:creationId xmlns:p14="http://schemas.microsoft.com/office/powerpoint/2010/main" val="1146266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2901885" y="378105"/>
            <a:ext cx="6223821" cy="837235"/>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Case study</a:t>
            </a:r>
          </a:p>
        </p:txBody>
      </p:sp>
      <p:pic>
        <p:nvPicPr>
          <p:cNvPr id="5" name="Picture 4" descr="A map of the world&#10;&#10;Description automatically generated">
            <a:extLst>
              <a:ext uri="{FF2B5EF4-FFF2-40B4-BE49-F238E27FC236}">
                <a16:creationId xmlns:a16="http://schemas.microsoft.com/office/drawing/2014/main" id="{17B1A7AA-7323-2688-4E1F-8D9D4B0CE5F1}"/>
              </a:ext>
            </a:extLst>
          </p:cNvPr>
          <p:cNvPicPr>
            <a:picLocks noChangeAspect="1"/>
          </p:cNvPicPr>
          <p:nvPr/>
        </p:nvPicPr>
        <p:blipFill>
          <a:blip r:embed="rId3"/>
          <a:stretch>
            <a:fillRect/>
          </a:stretch>
        </p:blipFill>
        <p:spPr>
          <a:xfrm>
            <a:off x="1857382" y="140149"/>
            <a:ext cx="9036459" cy="6646415"/>
          </a:xfrm>
          <a:prstGeom prst="rect">
            <a:avLst/>
          </a:prstGeom>
        </p:spPr>
      </p:pic>
    </p:spTree>
    <p:extLst>
      <p:ext uri="{BB962C8B-B14F-4D97-AF65-F5344CB8AC3E}">
        <p14:creationId xmlns:p14="http://schemas.microsoft.com/office/powerpoint/2010/main" val="1973242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2901885" y="378105"/>
            <a:ext cx="6223821" cy="837235"/>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Case study</a:t>
            </a:r>
          </a:p>
        </p:txBody>
      </p:sp>
      <p:pic>
        <p:nvPicPr>
          <p:cNvPr id="3074" name="Picture 2">
            <a:extLst>
              <a:ext uri="{FF2B5EF4-FFF2-40B4-BE49-F238E27FC236}">
                <a16:creationId xmlns:a16="http://schemas.microsoft.com/office/drawing/2014/main" id="{1E64B642-7419-1EE2-A8DE-1AAF49B997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95275"/>
            <a:ext cx="12192000" cy="6267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8408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2149591" y="609600"/>
            <a:ext cx="9905998" cy="5177742"/>
          </a:xfrm>
        </p:spPr>
        <p:txBody>
          <a:bodyPr>
            <a:norm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1. Data science as (visual) debugging</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2. data storytelling</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3. have you done PCA yet? (have you turned it off and on again?)</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4. work closely with domain experts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Uganda visualization tool (no fancy data science/ML required) </a:t>
            </a:r>
          </a:p>
        </p:txBody>
      </p:sp>
      <p:sp>
        <p:nvSpPr>
          <p:cNvPr id="3" name="Title 1">
            <a:extLst>
              <a:ext uri="{FF2B5EF4-FFF2-40B4-BE49-F238E27FC236}">
                <a16:creationId xmlns:a16="http://schemas.microsoft.com/office/drawing/2014/main" id="{9DC7632C-2ABD-8FA0-7788-FCCE4E2F4295}"/>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visualization as debugging</a:t>
            </a:r>
          </a:p>
        </p:txBody>
      </p:sp>
    </p:spTree>
    <p:extLst>
      <p:ext uri="{BB962C8B-B14F-4D97-AF65-F5344CB8AC3E}">
        <p14:creationId xmlns:p14="http://schemas.microsoft.com/office/powerpoint/2010/main" val="33303735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CCA98DE-10E7-8644-0B86-7A9A228F4802}"/>
              </a:ext>
            </a:extLst>
          </p:cNvPr>
          <p:cNvPicPr>
            <a:picLocks noChangeAspect="1"/>
          </p:cNvPicPr>
          <p:nvPr/>
        </p:nvPicPr>
        <p:blipFill>
          <a:blip r:embed="rId3"/>
          <a:stretch>
            <a:fillRect/>
          </a:stretch>
        </p:blipFill>
        <p:spPr>
          <a:xfrm>
            <a:off x="2175055" y="127820"/>
            <a:ext cx="6223821" cy="6615880"/>
          </a:xfrm>
          <a:prstGeom prst="rect">
            <a:avLst/>
          </a:prstGeom>
        </p:spPr>
      </p:pic>
      <p:sp>
        <p:nvSpPr>
          <p:cNvPr id="3" name="TextBox 2">
            <a:extLst>
              <a:ext uri="{FF2B5EF4-FFF2-40B4-BE49-F238E27FC236}">
                <a16:creationId xmlns:a16="http://schemas.microsoft.com/office/drawing/2014/main" id="{12D1CF13-5471-3CA9-1DEB-7BCAD290B642}"/>
              </a:ext>
            </a:extLst>
          </p:cNvPr>
          <p:cNvSpPr txBox="1"/>
          <p:nvPr/>
        </p:nvSpPr>
        <p:spPr>
          <a:xfrm>
            <a:off x="8487508" y="2684585"/>
            <a:ext cx="3493472" cy="646331"/>
          </a:xfrm>
          <a:prstGeom prst="rect">
            <a:avLst/>
          </a:prstGeom>
          <a:noFill/>
        </p:spPr>
        <p:txBody>
          <a:bodyPr wrap="square" rtlCol="0">
            <a:spAutoFit/>
          </a:bodyPr>
          <a:lstStyle/>
          <a:p>
            <a:r>
              <a:rPr lang="en-US" dirty="0"/>
              <a:t>Area proportional to number of vaccine doses</a:t>
            </a:r>
          </a:p>
        </p:txBody>
      </p:sp>
    </p:spTree>
    <p:extLst>
      <p:ext uri="{BB962C8B-B14F-4D97-AF65-F5344CB8AC3E}">
        <p14:creationId xmlns:p14="http://schemas.microsoft.com/office/powerpoint/2010/main" val="42289147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2901885" y="378105"/>
            <a:ext cx="6223821" cy="837235"/>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cartograms</a:t>
            </a:r>
          </a:p>
        </p:txBody>
      </p:sp>
      <p:sp>
        <p:nvSpPr>
          <p:cNvPr id="3" name="TextBox 2">
            <a:extLst>
              <a:ext uri="{FF2B5EF4-FFF2-40B4-BE49-F238E27FC236}">
                <a16:creationId xmlns:a16="http://schemas.microsoft.com/office/drawing/2014/main" id="{1A8ACA1B-BD51-FC2E-3860-4DDCD12A93A1}"/>
              </a:ext>
            </a:extLst>
          </p:cNvPr>
          <p:cNvSpPr txBox="1"/>
          <p:nvPr/>
        </p:nvSpPr>
        <p:spPr>
          <a:xfrm>
            <a:off x="4250624" y="2907685"/>
            <a:ext cx="6572250" cy="646331"/>
          </a:xfrm>
          <a:prstGeom prst="rect">
            <a:avLst/>
          </a:prstGeom>
          <a:noFill/>
        </p:spPr>
        <p:txBody>
          <a:bodyPr wrap="square" rtlCol="0">
            <a:spAutoFit/>
          </a:bodyPr>
          <a:lstStyle/>
          <a:p>
            <a:r>
              <a:rPr lang="en-US" dirty="0">
                <a:hlinkClick r:id="rId3"/>
              </a:rPr>
              <a:t>https://go-cart.io/tutorial</a:t>
            </a:r>
            <a:endParaRPr lang="en-US" dirty="0"/>
          </a:p>
          <a:p>
            <a:endParaRPr lang="en-US" dirty="0"/>
          </a:p>
        </p:txBody>
      </p:sp>
    </p:spTree>
    <p:extLst>
      <p:ext uri="{BB962C8B-B14F-4D97-AF65-F5344CB8AC3E}">
        <p14:creationId xmlns:p14="http://schemas.microsoft.com/office/powerpoint/2010/main" val="1191420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graph with black dots&#10;&#10;Description automatically generated">
            <a:extLst>
              <a:ext uri="{FF2B5EF4-FFF2-40B4-BE49-F238E27FC236}">
                <a16:creationId xmlns:a16="http://schemas.microsoft.com/office/drawing/2014/main" id="{28CC4F28-E116-2364-8B60-A43CA6EC28AA}"/>
              </a:ext>
            </a:extLst>
          </p:cNvPr>
          <p:cNvPicPr>
            <a:picLocks noChangeAspect="1"/>
          </p:cNvPicPr>
          <p:nvPr/>
        </p:nvPicPr>
        <p:blipFill>
          <a:blip r:embed="rId3"/>
          <a:stretch>
            <a:fillRect/>
          </a:stretch>
        </p:blipFill>
        <p:spPr>
          <a:xfrm>
            <a:off x="471511" y="555585"/>
            <a:ext cx="7772400" cy="6082264"/>
          </a:xfrm>
          <a:prstGeom prst="rect">
            <a:avLst/>
          </a:prstGeom>
        </p:spPr>
      </p:pic>
      <p:sp>
        <p:nvSpPr>
          <p:cNvPr id="2" name="TextBox 1">
            <a:extLst>
              <a:ext uri="{FF2B5EF4-FFF2-40B4-BE49-F238E27FC236}">
                <a16:creationId xmlns:a16="http://schemas.microsoft.com/office/drawing/2014/main" id="{1E0B573B-5733-9A91-53D8-998FBE5BE1A5}"/>
              </a:ext>
            </a:extLst>
          </p:cNvPr>
          <p:cNvSpPr txBox="1"/>
          <p:nvPr/>
        </p:nvSpPr>
        <p:spPr>
          <a:xfrm>
            <a:off x="8299938" y="2250831"/>
            <a:ext cx="3830855" cy="1200329"/>
          </a:xfrm>
          <a:prstGeom prst="rect">
            <a:avLst/>
          </a:prstGeom>
          <a:noFill/>
        </p:spPr>
        <p:txBody>
          <a:bodyPr wrap="square" rtlCol="0">
            <a:sp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1. Removing outliers and then some downstream processing</a:t>
            </a: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US" dirty="0"/>
              <a:t>2. t-test</a:t>
            </a:r>
          </a:p>
        </p:txBody>
      </p:sp>
    </p:spTree>
    <p:extLst>
      <p:ext uri="{BB962C8B-B14F-4D97-AF65-F5344CB8AC3E}">
        <p14:creationId xmlns:p14="http://schemas.microsoft.com/office/powerpoint/2010/main" val="24169399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09B307D0-DA09-38B2-FBF6-992FB7E20D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3613" y="0"/>
            <a:ext cx="5184775"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3AA5441-C9EF-4F7C-11EB-02C21B2A6863}"/>
              </a:ext>
            </a:extLst>
          </p:cNvPr>
          <p:cNvSpPr txBox="1"/>
          <p:nvPr/>
        </p:nvSpPr>
        <p:spPr>
          <a:xfrm>
            <a:off x="8843963" y="3186113"/>
            <a:ext cx="3157537" cy="923330"/>
          </a:xfrm>
          <a:prstGeom prst="rect">
            <a:avLst/>
          </a:prstGeom>
          <a:noFill/>
        </p:spPr>
        <p:txBody>
          <a:bodyPr wrap="square" rtlCol="0">
            <a:spAutoFit/>
          </a:bodyPr>
          <a:lstStyle/>
          <a:p>
            <a:pPr marL="342900" indent="-342900">
              <a:buAutoNum type="arabicPeriod"/>
            </a:pPr>
            <a:r>
              <a:rPr lang="en-US" dirty="0"/>
              <a:t>slope-graph/table graphic</a:t>
            </a:r>
          </a:p>
          <a:p>
            <a:r>
              <a:rPr lang="en-US" dirty="0"/>
              <a:t>2.  viewing architecture</a:t>
            </a:r>
          </a:p>
        </p:txBody>
      </p:sp>
    </p:spTree>
    <p:extLst>
      <p:ext uri="{BB962C8B-B14F-4D97-AF65-F5344CB8AC3E}">
        <p14:creationId xmlns:p14="http://schemas.microsoft.com/office/powerpoint/2010/main" val="2329761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3AA5441-C9EF-4F7C-11EB-02C21B2A6863}"/>
              </a:ext>
            </a:extLst>
          </p:cNvPr>
          <p:cNvSpPr txBox="1"/>
          <p:nvPr/>
        </p:nvSpPr>
        <p:spPr>
          <a:xfrm>
            <a:off x="1806556" y="1473061"/>
            <a:ext cx="8714832" cy="4801314"/>
          </a:xfrm>
          <a:prstGeom prst="rect">
            <a:avLst/>
          </a:prstGeom>
          <a:noFill/>
        </p:spPr>
        <p:txBody>
          <a:bodyPr wrap="square" rtlCol="0">
            <a:spAutoFit/>
          </a:bodyPr>
          <a:lstStyle/>
          <a:p>
            <a:pPr marL="342900" indent="-342900">
              <a:buAutoNum type="arabicPeriod"/>
            </a:pPr>
            <a:r>
              <a:rPr lang="en-US" dirty="0">
                <a:hlinkClick r:id="rId3"/>
              </a:rPr>
              <a:t>https://www.edwardtufte.com/bboard/q-and-a-fetch-msg?msg\_id=0003nk</a:t>
            </a:r>
            <a:endParaRPr lang="en-US" dirty="0"/>
          </a:p>
          <a:p>
            <a:pPr marL="342900" indent="-342900">
              <a:buAutoNum type="arabicPeriod"/>
            </a:pPr>
            <a:endParaRPr lang="en-US" dirty="0"/>
          </a:p>
          <a:p>
            <a:pPr marL="342900" indent="-342900">
              <a:buAutoNum type="arabicPeriod"/>
            </a:pPr>
            <a:r>
              <a:rPr lang="en-US" dirty="0">
                <a:hlinkClick r:id="rId4"/>
              </a:rPr>
              <a:t>https://charliepark.org/slopegraphs/</a:t>
            </a:r>
            <a:endParaRPr lang="en-US" dirty="0"/>
          </a:p>
          <a:p>
            <a:pPr marL="342900" indent="-342900">
              <a:buAutoNum type="arabicPeriod"/>
            </a:pPr>
            <a:endParaRPr lang="en-US" dirty="0"/>
          </a:p>
          <a:p>
            <a:pPr marL="342900" indent="-342900">
              <a:buAutoNum type="arabicPeriod"/>
            </a:pPr>
            <a:r>
              <a:rPr lang="en-US" dirty="0"/>
              <a:t>Slope graphs in R</a:t>
            </a:r>
          </a:p>
          <a:p>
            <a:pPr marL="342900" indent="-342900">
              <a:buAutoNum type="arabicPeriod"/>
            </a:pPr>
            <a:endParaRPr lang="en-US" dirty="0"/>
          </a:p>
          <a:p>
            <a:pPr marL="800100" lvl="1" indent="-342900">
              <a:buAutoNum type="arabicPeriod"/>
            </a:pPr>
            <a:r>
              <a:rPr lang="en-US" dirty="0">
                <a:hlinkClick r:id="rId5"/>
              </a:rPr>
              <a:t>https://www.r-bloggers.com/2018/06/creating-slopegraphs-with-r/</a:t>
            </a:r>
            <a:endParaRPr lang="en-US" dirty="0"/>
          </a:p>
          <a:p>
            <a:pPr marL="342900" indent="-342900">
              <a:buAutoNum type="arabicPeriod"/>
            </a:pPr>
            <a:endParaRPr lang="en-US" dirty="0"/>
          </a:p>
          <a:p>
            <a:pPr marL="800100" lvl="1" indent="-342900">
              <a:buAutoNum type="arabicPeriod"/>
            </a:pPr>
            <a:r>
              <a:rPr lang="en-US" dirty="0">
                <a:hlinkClick r:id="rId6"/>
              </a:rPr>
              <a:t>https://github.com/ibecav/CGPfunctions</a:t>
            </a:r>
            <a:endParaRPr lang="en-US" dirty="0"/>
          </a:p>
          <a:p>
            <a:pPr marL="342900" indent="-342900">
              <a:buAutoNum type="arabicPeriod"/>
            </a:pPr>
            <a:endParaRPr lang="en-US" dirty="0"/>
          </a:p>
          <a:p>
            <a:pPr marL="800100" lvl="1" indent="-342900">
              <a:buAutoNum type="arabicPeriod"/>
            </a:pPr>
            <a:r>
              <a:rPr lang="en-US" dirty="0">
                <a:hlinkClick r:id="rId7"/>
              </a:rPr>
              <a:t>https://github.com/leeper/slopegraph</a:t>
            </a:r>
            <a:endParaRPr lang="en-US" dirty="0"/>
          </a:p>
          <a:p>
            <a:pPr marL="342900" indent="-342900">
              <a:buAutoNum type="arabicPeriod"/>
            </a:pPr>
            <a:endParaRPr lang="en-US" dirty="0"/>
          </a:p>
          <a:p>
            <a:pPr marL="342900" indent="-342900">
              <a:buAutoNum type="arabicPeriod"/>
            </a:pPr>
            <a:r>
              <a:rPr lang="en-US" dirty="0"/>
              <a:t>Slope graphs in python</a:t>
            </a:r>
          </a:p>
          <a:p>
            <a:pPr marL="342900" indent="-342900">
              <a:buAutoNum type="arabicPeriod"/>
            </a:pPr>
            <a:endParaRPr lang="en-US" dirty="0"/>
          </a:p>
          <a:p>
            <a:pPr marL="800100" lvl="1" indent="-342900">
              <a:buAutoNum type="arabicPeriod"/>
            </a:pPr>
            <a:r>
              <a:rPr lang="en-US" dirty="0">
                <a:hlinkClick r:id="rId8"/>
              </a:rPr>
              <a:t>https://dataviz.unhcr.org/tools/python/python_slope_chart.html</a:t>
            </a:r>
            <a:endParaRPr lang="en-US" dirty="0"/>
          </a:p>
          <a:p>
            <a:pPr marL="342900" indent="-342900">
              <a:buAutoNum type="arabicPeriod"/>
            </a:pPr>
            <a:endParaRPr lang="en-US" dirty="0"/>
          </a:p>
        </p:txBody>
      </p:sp>
    </p:spTree>
    <p:extLst>
      <p:ext uri="{BB962C8B-B14F-4D97-AF65-F5344CB8AC3E}">
        <p14:creationId xmlns:p14="http://schemas.microsoft.com/office/powerpoint/2010/main" val="17675520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pPr algn="ctr"/>
            <a:r>
              <a:rPr lang="en-US" sz="3200" dirty="0"/>
              <a:t>Visualization for diagnostics</a:t>
            </a:r>
            <a:endParaRPr lang="en-US" dirty="0"/>
          </a:p>
        </p:txBody>
      </p:sp>
      <p:pic>
        <p:nvPicPr>
          <p:cNvPr id="7" name="Picture 6" descr="A black and white math equation&#10;&#10;Description automatically generated">
            <a:extLst>
              <a:ext uri="{FF2B5EF4-FFF2-40B4-BE49-F238E27FC236}">
                <a16:creationId xmlns:a16="http://schemas.microsoft.com/office/drawing/2014/main" id="{6DEA8530-00AB-9608-C1F7-D0DE1828E488}"/>
              </a:ext>
            </a:extLst>
          </p:cNvPr>
          <p:cNvPicPr>
            <a:picLocks noChangeAspect="1"/>
          </p:cNvPicPr>
          <p:nvPr/>
        </p:nvPicPr>
        <p:blipFill>
          <a:blip r:embed="rId3"/>
          <a:stretch>
            <a:fillRect/>
          </a:stretch>
        </p:blipFill>
        <p:spPr>
          <a:xfrm>
            <a:off x="3486150" y="2768600"/>
            <a:ext cx="5219700" cy="1320800"/>
          </a:xfrm>
          <a:prstGeom prst="rect">
            <a:avLst/>
          </a:prstGeom>
        </p:spPr>
      </p:pic>
      <p:sp>
        <p:nvSpPr>
          <p:cNvPr id="2" name="Subtitle 4">
            <a:extLst>
              <a:ext uri="{FF2B5EF4-FFF2-40B4-BE49-F238E27FC236}">
                <a16:creationId xmlns:a16="http://schemas.microsoft.com/office/drawing/2014/main" id="{E90BAEB8-B5C3-C2F3-D52F-3A46DF915F7C}"/>
              </a:ext>
            </a:extLst>
          </p:cNvPr>
          <p:cNvSpPr txBox="1">
            <a:spLocks/>
          </p:cNvSpPr>
          <p:nvPr/>
        </p:nvSpPr>
        <p:spPr>
          <a:xfrm>
            <a:off x="8635600" y="4365523"/>
            <a:ext cx="3369132" cy="1793053"/>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457200" indent="-457200">
              <a:lnSpc>
                <a:spcPct val="90000"/>
              </a:lnSpc>
              <a:buFont typeface="Arial"/>
              <a:buAutoNum type="arabicPeriod"/>
            </a:pPr>
            <a:r>
              <a:rPr lang="en-US" sz="1600" dirty="0"/>
              <a:t>Generalized Linear model</a:t>
            </a:r>
          </a:p>
        </p:txBody>
      </p:sp>
    </p:spTree>
    <p:extLst>
      <p:ext uri="{BB962C8B-B14F-4D97-AF65-F5344CB8AC3E}">
        <p14:creationId xmlns:p14="http://schemas.microsoft.com/office/powerpoint/2010/main" val="88310580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ig. 3">
            <a:extLst>
              <a:ext uri="{FF2B5EF4-FFF2-40B4-BE49-F238E27FC236}">
                <a16:creationId xmlns:a16="http://schemas.microsoft.com/office/drawing/2014/main" id="{EA4B8BB8-60B3-9A7A-0A58-4332B86598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46463" y="0"/>
            <a:ext cx="5297487"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C92968F-292D-51D8-4AC9-187C8813FFDA}"/>
              </a:ext>
            </a:extLst>
          </p:cNvPr>
          <p:cNvSpPr txBox="1">
            <a:spLocks/>
          </p:cNvSpPr>
          <p:nvPr/>
        </p:nvSpPr>
        <p:spPr>
          <a:xfrm>
            <a:off x="8797148" y="1688116"/>
            <a:ext cx="3369133" cy="364285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300" dirty="0"/>
              <a:t>Visualization for diagnostics</a:t>
            </a:r>
          </a:p>
        </p:txBody>
      </p:sp>
    </p:spTree>
    <p:extLst>
      <p:ext uri="{BB962C8B-B14F-4D97-AF65-F5344CB8AC3E}">
        <p14:creationId xmlns:p14="http://schemas.microsoft.com/office/powerpoint/2010/main" val="6126910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39E1B34E-E02C-446C-41C7-E1F597EC26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67565" y="0"/>
            <a:ext cx="6461125"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486D35F3-7C57-26F0-8236-8362B68BB868}"/>
              </a:ext>
            </a:extLst>
          </p:cNvPr>
          <p:cNvSpPr txBox="1">
            <a:spLocks/>
          </p:cNvSpPr>
          <p:nvPr/>
        </p:nvSpPr>
        <p:spPr>
          <a:xfrm>
            <a:off x="8797148" y="1688116"/>
            <a:ext cx="3369133" cy="364285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300" dirty="0"/>
              <a:t>Visualization for diagnostics</a:t>
            </a:r>
          </a:p>
        </p:txBody>
      </p:sp>
    </p:spTree>
    <p:extLst>
      <p:ext uri="{BB962C8B-B14F-4D97-AF65-F5344CB8AC3E}">
        <p14:creationId xmlns:p14="http://schemas.microsoft.com/office/powerpoint/2010/main" val="5235880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Assumptions: linearity</a:t>
            </a:r>
          </a:p>
        </p:txBody>
      </p:sp>
      <p:pic>
        <p:nvPicPr>
          <p:cNvPr id="7" name="Picture 6" descr="A graph with red dots&#10;&#10;Description automatically generated">
            <a:extLst>
              <a:ext uri="{FF2B5EF4-FFF2-40B4-BE49-F238E27FC236}">
                <a16:creationId xmlns:a16="http://schemas.microsoft.com/office/drawing/2014/main" id="{09001ABE-D31C-343D-9C81-AEBAC6687998}"/>
              </a:ext>
            </a:extLst>
          </p:cNvPr>
          <p:cNvPicPr>
            <a:picLocks noChangeAspect="1"/>
          </p:cNvPicPr>
          <p:nvPr/>
        </p:nvPicPr>
        <p:blipFill>
          <a:blip r:embed="rId2"/>
          <a:stretch>
            <a:fillRect/>
          </a:stretch>
        </p:blipFill>
        <p:spPr>
          <a:xfrm>
            <a:off x="2209800" y="1716297"/>
            <a:ext cx="7772400" cy="4736974"/>
          </a:xfrm>
          <a:prstGeom prst="rect">
            <a:avLst/>
          </a:prstGeom>
        </p:spPr>
      </p:pic>
    </p:spTree>
    <p:extLst>
      <p:ext uri="{BB962C8B-B14F-4D97-AF65-F5344CB8AC3E}">
        <p14:creationId xmlns:p14="http://schemas.microsoft.com/office/powerpoint/2010/main" val="7120571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Assumptions: linearity</a:t>
            </a:r>
          </a:p>
        </p:txBody>
      </p:sp>
      <p:pic>
        <p:nvPicPr>
          <p:cNvPr id="4" name="Picture 3" descr="A graph with lines and dots&#10;&#10;Description automatically generated">
            <a:extLst>
              <a:ext uri="{FF2B5EF4-FFF2-40B4-BE49-F238E27FC236}">
                <a16:creationId xmlns:a16="http://schemas.microsoft.com/office/drawing/2014/main" id="{59E65881-B1C1-52A6-9ED1-D613D6CF343B}"/>
              </a:ext>
            </a:extLst>
          </p:cNvPr>
          <p:cNvPicPr>
            <a:picLocks noChangeAspect="1"/>
          </p:cNvPicPr>
          <p:nvPr/>
        </p:nvPicPr>
        <p:blipFill>
          <a:blip r:embed="rId2"/>
          <a:stretch>
            <a:fillRect/>
          </a:stretch>
        </p:blipFill>
        <p:spPr>
          <a:xfrm>
            <a:off x="2269472" y="1443044"/>
            <a:ext cx="7772400" cy="5286988"/>
          </a:xfrm>
          <a:prstGeom prst="rect">
            <a:avLst/>
          </a:prstGeom>
        </p:spPr>
      </p:pic>
    </p:spTree>
    <p:extLst>
      <p:ext uri="{BB962C8B-B14F-4D97-AF65-F5344CB8AC3E}">
        <p14:creationId xmlns:p14="http://schemas.microsoft.com/office/powerpoint/2010/main" val="24089981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ECD68-9FC0-0A37-04C3-D7D0157FA275}"/>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The best statistical graphic ever drawn</a:t>
            </a:r>
          </a:p>
        </p:txBody>
      </p:sp>
      <p:pic>
        <p:nvPicPr>
          <p:cNvPr id="8" name="Picture 7" descr="A chart with a graph and text&#10;&#10;Description automatically generated with medium confidence">
            <a:extLst>
              <a:ext uri="{FF2B5EF4-FFF2-40B4-BE49-F238E27FC236}">
                <a16:creationId xmlns:a16="http://schemas.microsoft.com/office/drawing/2014/main" id="{41DCC4BD-A222-019F-9CF0-CB588CAFBA49}"/>
              </a:ext>
            </a:extLst>
          </p:cNvPr>
          <p:cNvPicPr>
            <a:picLocks noChangeAspect="1"/>
          </p:cNvPicPr>
          <p:nvPr/>
        </p:nvPicPr>
        <p:blipFill>
          <a:blip r:embed="rId3"/>
          <a:stretch>
            <a:fillRect/>
          </a:stretch>
        </p:blipFill>
        <p:spPr>
          <a:xfrm>
            <a:off x="428619" y="1004086"/>
            <a:ext cx="11615744" cy="5622021"/>
          </a:xfrm>
          <a:prstGeom prst="rect">
            <a:avLst/>
          </a:prstGeom>
        </p:spPr>
      </p:pic>
    </p:spTree>
    <p:extLst>
      <p:ext uri="{BB962C8B-B14F-4D97-AF65-F5344CB8AC3E}">
        <p14:creationId xmlns:p14="http://schemas.microsoft.com/office/powerpoint/2010/main" val="36295838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164106" y="609600"/>
            <a:ext cx="3369133" cy="3642851"/>
          </a:xfrm>
        </p:spPr>
        <p:txBody>
          <a:bodyPr>
            <a:normAutofit/>
          </a:bodyPr>
          <a:lstStyle/>
          <a:p>
            <a:r>
              <a:rPr lang="en-US" sz="3400"/>
              <a:t>Assumptions: linearity</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fontScale="92500" lnSpcReduction="10000"/>
          </a:bodyPr>
          <a:lstStyle/>
          <a:p>
            <a:pPr marL="457200" indent="-457200">
              <a:buAutoNum type="arabicPeriod"/>
            </a:pPr>
            <a:r>
              <a:rPr lang="en-US" dirty="0"/>
              <a:t>Other predictors</a:t>
            </a:r>
          </a:p>
          <a:p>
            <a:pPr marL="457200" indent="-457200">
              <a:buAutoNum type="arabicPeriod"/>
            </a:pPr>
            <a:r>
              <a:rPr lang="en-US" dirty="0"/>
              <a:t>Transformation of response</a:t>
            </a:r>
          </a:p>
          <a:p>
            <a:pPr marL="457200" indent="-457200">
              <a:buAutoNum type="arabicPeriod"/>
            </a:pPr>
            <a:r>
              <a:rPr lang="en-US" dirty="0"/>
              <a:t>Transformation of features</a:t>
            </a:r>
          </a:p>
        </p:txBody>
      </p:sp>
      <p:pic>
        <p:nvPicPr>
          <p:cNvPr id="6" name="Picture 5" descr="A line graph with dots&#10;&#10;Description automatically generated">
            <a:extLst>
              <a:ext uri="{FF2B5EF4-FFF2-40B4-BE49-F238E27FC236}">
                <a16:creationId xmlns:a16="http://schemas.microsoft.com/office/drawing/2014/main" id="{3151E091-985E-7B8A-49CF-234448C59A87}"/>
              </a:ext>
            </a:extLst>
          </p:cNvPr>
          <p:cNvPicPr>
            <a:picLocks noChangeAspect="1"/>
          </p:cNvPicPr>
          <p:nvPr/>
        </p:nvPicPr>
        <p:blipFill>
          <a:blip r:embed="rId3"/>
          <a:stretch>
            <a:fillRect/>
          </a:stretch>
        </p:blipFill>
        <p:spPr>
          <a:xfrm>
            <a:off x="636915" y="1235121"/>
            <a:ext cx="6915663" cy="4391445"/>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30971615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164106" y="609600"/>
            <a:ext cx="3369133" cy="3642851"/>
          </a:xfrm>
        </p:spPr>
        <p:txBody>
          <a:bodyPr>
            <a:normAutofit/>
          </a:bodyPr>
          <a:lstStyle/>
          <a:p>
            <a:r>
              <a:rPr lang="en-US" sz="3700" dirty="0"/>
              <a:t>Assumptions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a:bodyPr>
          <a:lstStyle/>
          <a:p>
            <a:pPr marL="457200" indent="-457200">
              <a:lnSpc>
                <a:spcPct val="90000"/>
              </a:lnSpc>
              <a:buAutoNum type="arabicPeriod"/>
            </a:pPr>
            <a:r>
              <a:rPr lang="en-US" sz="1600"/>
              <a:t>Homoskedasticity</a:t>
            </a:r>
          </a:p>
          <a:p>
            <a:pPr marL="457200" indent="-457200">
              <a:lnSpc>
                <a:spcPct val="90000"/>
              </a:lnSpc>
              <a:buAutoNum type="arabicPeriod"/>
            </a:pPr>
            <a:r>
              <a:rPr lang="en-US" sz="1600"/>
              <a:t>the	 variability	 of	 your	 data	 should	 be	 approximately	 equal	 across	 the	 range	 of your	 predicted	 values </a:t>
            </a:r>
          </a:p>
        </p:txBody>
      </p:sp>
      <p:pic>
        <p:nvPicPr>
          <p:cNvPr id="4" name="Picture 3" descr="A graph of a line with dots&#10;&#10;Description automatically generated with medium confidence">
            <a:extLst>
              <a:ext uri="{FF2B5EF4-FFF2-40B4-BE49-F238E27FC236}">
                <a16:creationId xmlns:a16="http://schemas.microsoft.com/office/drawing/2014/main" id="{4E8595CE-BFAF-73FF-3726-5D6F14D5F085}"/>
              </a:ext>
            </a:extLst>
          </p:cNvPr>
          <p:cNvPicPr>
            <a:picLocks noChangeAspect="1"/>
          </p:cNvPicPr>
          <p:nvPr/>
        </p:nvPicPr>
        <p:blipFill>
          <a:blip r:embed="rId3"/>
          <a:stretch>
            <a:fillRect/>
          </a:stretch>
        </p:blipFill>
        <p:spPr>
          <a:xfrm>
            <a:off x="636915" y="1079519"/>
            <a:ext cx="6915663" cy="4702650"/>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403882498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164106" y="609600"/>
            <a:ext cx="3369133" cy="3642851"/>
          </a:xfrm>
        </p:spPr>
        <p:txBody>
          <a:bodyPr>
            <a:normAutofit/>
          </a:bodyPr>
          <a:lstStyle/>
          <a:p>
            <a:r>
              <a:rPr lang="en-US" sz="3700" dirty="0"/>
              <a:t>Assumptions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a:bodyPr>
          <a:lstStyle/>
          <a:p>
            <a:pPr marL="457200" indent="-457200">
              <a:lnSpc>
                <a:spcPct val="90000"/>
              </a:lnSpc>
              <a:buAutoNum type="arabicPeriod"/>
            </a:pPr>
            <a:r>
              <a:rPr lang="en-US" sz="1600" dirty="0"/>
              <a:t>Homoskedasticity</a:t>
            </a:r>
          </a:p>
          <a:p>
            <a:pPr marL="457200" indent="-457200">
              <a:lnSpc>
                <a:spcPct val="90000"/>
              </a:lnSpc>
              <a:buAutoNum type="arabicPeriod"/>
            </a:pPr>
            <a:r>
              <a:rPr lang="en-US" sz="1600" dirty="0"/>
              <a:t>WHAT TO DO? TRANSFORM YOUR DATA</a:t>
            </a:r>
          </a:p>
        </p:txBody>
      </p:sp>
      <p:pic>
        <p:nvPicPr>
          <p:cNvPr id="6" name="Picture 5" descr="A graph with a line and dots&#10;&#10;Description automatically generated with medium confidence">
            <a:extLst>
              <a:ext uri="{FF2B5EF4-FFF2-40B4-BE49-F238E27FC236}">
                <a16:creationId xmlns:a16="http://schemas.microsoft.com/office/drawing/2014/main" id="{589A55C4-C1DA-7167-B4BF-7743025406A1}"/>
              </a:ext>
            </a:extLst>
          </p:cNvPr>
          <p:cNvPicPr>
            <a:picLocks noChangeAspect="1"/>
          </p:cNvPicPr>
          <p:nvPr/>
        </p:nvPicPr>
        <p:blipFill>
          <a:blip r:embed="rId3"/>
          <a:stretch>
            <a:fillRect/>
          </a:stretch>
        </p:blipFill>
        <p:spPr>
          <a:xfrm>
            <a:off x="391706" y="1407313"/>
            <a:ext cx="7772400" cy="4751263"/>
          </a:xfrm>
          <a:prstGeom prst="rect">
            <a:avLst/>
          </a:prstGeom>
        </p:spPr>
      </p:pic>
    </p:spTree>
    <p:extLst>
      <p:ext uri="{BB962C8B-B14F-4D97-AF65-F5344CB8AC3E}">
        <p14:creationId xmlns:p14="http://schemas.microsoft.com/office/powerpoint/2010/main" val="368328267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164106" y="609600"/>
            <a:ext cx="3369133" cy="3642851"/>
          </a:xfrm>
        </p:spPr>
        <p:txBody>
          <a:bodyPr>
            <a:normAutofit/>
          </a:bodyPr>
          <a:lstStyle/>
          <a:p>
            <a:r>
              <a:rPr lang="en-US" sz="3700" dirty="0"/>
              <a:t>Assumptions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a:bodyPr>
          <a:lstStyle/>
          <a:p>
            <a:pPr marL="457200" indent="-457200">
              <a:lnSpc>
                <a:spcPct val="90000"/>
              </a:lnSpc>
              <a:buAutoNum type="arabicPeriod"/>
            </a:pPr>
            <a:r>
              <a:rPr lang="en-US" sz="1600" dirty="0"/>
              <a:t>NORMALITY OF RESIDUALS</a:t>
            </a:r>
          </a:p>
          <a:p>
            <a:pPr marL="457200" indent="-457200">
              <a:lnSpc>
                <a:spcPct val="90000"/>
              </a:lnSpc>
              <a:buAutoNum type="arabicPeriod"/>
            </a:pPr>
            <a:r>
              <a:rPr lang="en-US" sz="1600" dirty="0"/>
              <a:t>Q-Q plot</a:t>
            </a:r>
          </a:p>
          <a:p>
            <a:pPr marL="457200" indent="-457200">
              <a:lnSpc>
                <a:spcPct val="90000"/>
              </a:lnSpc>
              <a:buAutoNum type="arabicPeriod"/>
            </a:pPr>
            <a:r>
              <a:rPr lang="en-US" sz="1600" dirty="0">
                <a:hlinkClick r:id="rId3"/>
              </a:rPr>
              <a:t>https://stackoverflow.com/questions/13865596/quantile-quantile-plot-using-scipy</a:t>
            </a:r>
            <a:endParaRPr lang="en-US" sz="1600" dirty="0"/>
          </a:p>
          <a:p>
            <a:pPr marL="457200" indent="-457200">
              <a:lnSpc>
                <a:spcPct val="90000"/>
              </a:lnSpc>
              <a:buAutoNum type="arabicPeriod"/>
            </a:pPr>
            <a:endParaRPr lang="en-US" sz="1600" dirty="0"/>
          </a:p>
        </p:txBody>
      </p:sp>
      <p:pic>
        <p:nvPicPr>
          <p:cNvPr id="4" name="Picture 3" descr="A graph and a diagram&#10;&#10;Description automatically generated">
            <a:extLst>
              <a:ext uri="{FF2B5EF4-FFF2-40B4-BE49-F238E27FC236}">
                <a16:creationId xmlns:a16="http://schemas.microsoft.com/office/drawing/2014/main" id="{3F8D7A2C-8469-3292-CBA0-CF7EF6FEBEE7}"/>
              </a:ext>
            </a:extLst>
          </p:cNvPr>
          <p:cNvPicPr>
            <a:picLocks noChangeAspect="1"/>
          </p:cNvPicPr>
          <p:nvPr/>
        </p:nvPicPr>
        <p:blipFill>
          <a:blip r:embed="rId4"/>
          <a:stretch>
            <a:fillRect/>
          </a:stretch>
        </p:blipFill>
        <p:spPr>
          <a:xfrm>
            <a:off x="258706" y="842963"/>
            <a:ext cx="7772400" cy="4966925"/>
          </a:xfrm>
          <a:prstGeom prst="rect">
            <a:avLst/>
          </a:prstGeom>
        </p:spPr>
      </p:pic>
    </p:spTree>
    <p:extLst>
      <p:ext uri="{BB962C8B-B14F-4D97-AF65-F5344CB8AC3E}">
        <p14:creationId xmlns:p14="http://schemas.microsoft.com/office/powerpoint/2010/main" val="12058901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164106" y="609600"/>
            <a:ext cx="3369133" cy="3642851"/>
          </a:xfrm>
        </p:spPr>
        <p:txBody>
          <a:bodyPr>
            <a:normAutofit/>
          </a:bodyPr>
          <a:lstStyle/>
          <a:p>
            <a:r>
              <a:rPr lang="en-US" sz="3700" dirty="0"/>
              <a:t>Data transformations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a:bodyPr>
          <a:lstStyle/>
          <a:p>
            <a:pPr marL="457200" indent="-457200">
              <a:lnSpc>
                <a:spcPct val="90000"/>
              </a:lnSpc>
              <a:buAutoNum type="arabicPeriod"/>
            </a:pPr>
            <a:r>
              <a:rPr lang="en-US" sz="1600" dirty="0"/>
              <a:t>Log-log plots</a:t>
            </a:r>
          </a:p>
          <a:p>
            <a:pPr marL="457200" indent="-457200">
              <a:lnSpc>
                <a:spcPct val="90000"/>
              </a:lnSpc>
              <a:buAutoNum type="arabicPeriod"/>
            </a:pPr>
            <a:r>
              <a:rPr lang="en-US" sz="1600" dirty="0"/>
              <a:t>Check these for normality. For example, if the distribution is not normal, then maybe you can transform the data somehow.</a:t>
            </a:r>
          </a:p>
        </p:txBody>
      </p:sp>
      <p:pic>
        <p:nvPicPr>
          <p:cNvPr id="6" name="Picture 5" descr="A screen shot of a graph&#10;&#10;Description automatically generated">
            <a:extLst>
              <a:ext uri="{FF2B5EF4-FFF2-40B4-BE49-F238E27FC236}">
                <a16:creationId xmlns:a16="http://schemas.microsoft.com/office/drawing/2014/main" id="{DA83E885-6F64-8284-F56D-354281CCE1E9}"/>
              </a:ext>
            </a:extLst>
          </p:cNvPr>
          <p:cNvPicPr>
            <a:picLocks noChangeAspect="1"/>
          </p:cNvPicPr>
          <p:nvPr/>
        </p:nvPicPr>
        <p:blipFill>
          <a:blip r:embed="rId4"/>
          <a:stretch>
            <a:fillRect/>
          </a:stretch>
        </p:blipFill>
        <p:spPr>
          <a:xfrm>
            <a:off x="333367" y="944566"/>
            <a:ext cx="7772400" cy="5082377"/>
          </a:xfrm>
          <a:prstGeom prst="rect">
            <a:avLst/>
          </a:prstGeom>
        </p:spPr>
      </p:pic>
      <p:sp>
        <p:nvSpPr>
          <p:cNvPr id="7" name="TextBox 6">
            <a:extLst>
              <a:ext uri="{FF2B5EF4-FFF2-40B4-BE49-F238E27FC236}">
                <a16:creationId xmlns:a16="http://schemas.microsoft.com/office/drawing/2014/main" id="{CB6357D1-2D53-A751-1BAA-3778DBF99F67}"/>
              </a:ext>
            </a:extLst>
          </p:cNvPr>
          <p:cNvSpPr txBox="1"/>
          <p:nvPr/>
        </p:nvSpPr>
        <p:spPr>
          <a:xfrm>
            <a:off x="5370653" y="6377651"/>
            <a:ext cx="6007261" cy="369332"/>
          </a:xfrm>
          <a:prstGeom prst="rect">
            <a:avLst/>
          </a:prstGeom>
          <a:noFill/>
        </p:spPr>
        <p:txBody>
          <a:bodyPr wrap="square" rtlCol="0">
            <a:spAutoFit/>
          </a:bodyPr>
          <a:lstStyle/>
          <a:p>
            <a:r>
              <a:rPr lang="en-US" dirty="0"/>
              <a:t>https://</a:t>
            </a:r>
            <a:r>
              <a:rPr lang="en-US" dirty="0" err="1"/>
              <a:t>statisticsbyjim.com</a:t>
            </a:r>
            <a:r>
              <a:rPr lang="en-US" dirty="0"/>
              <a:t>/regression/log-log-plots/</a:t>
            </a:r>
          </a:p>
        </p:txBody>
      </p:sp>
    </p:spTree>
    <p:extLst>
      <p:ext uri="{BB962C8B-B14F-4D97-AF65-F5344CB8AC3E}">
        <p14:creationId xmlns:p14="http://schemas.microsoft.com/office/powerpoint/2010/main" val="260137691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164106" y="609600"/>
            <a:ext cx="3369133" cy="3642851"/>
          </a:xfrm>
        </p:spPr>
        <p:txBody>
          <a:bodyPr>
            <a:normAutofit/>
          </a:bodyPr>
          <a:lstStyle/>
          <a:p>
            <a:r>
              <a:rPr lang="en-US" sz="3700" dirty="0"/>
              <a:t>Absence of influential data points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a:bodyPr>
          <a:lstStyle/>
          <a:p>
            <a:pPr marL="457200" indent="-457200">
              <a:lnSpc>
                <a:spcPct val="90000"/>
              </a:lnSpc>
              <a:buAutoNum type="arabicPeriod"/>
            </a:pPr>
            <a:r>
              <a:rPr lang="en-US" sz="1600" dirty="0"/>
              <a:t>Run the analysis </a:t>
            </a:r>
            <a:r>
              <a:rPr lang="en-US" sz="1600" i="1" dirty="0"/>
              <a:t>with</a:t>
            </a:r>
            <a:r>
              <a:rPr lang="en-US" sz="1600" dirty="0"/>
              <a:t> and </a:t>
            </a:r>
            <a:r>
              <a:rPr lang="en-US" sz="1600" i="1" dirty="0"/>
              <a:t>without</a:t>
            </a:r>
            <a:r>
              <a:rPr lang="en-US" sz="1600" dirty="0"/>
              <a:t> influential data points</a:t>
            </a:r>
          </a:p>
          <a:p>
            <a:pPr>
              <a:lnSpc>
                <a:spcPct val="90000"/>
              </a:lnSpc>
            </a:pPr>
            <a:endParaRPr lang="en-US" sz="1600" dirty="0"/>
          </a:p>
        </p:txBody>
      </p:sp>
      <p:pic>
        <p:nvPicPr>
          <p:cNvPr id="4" name="Picture 3" descr="A screenshot of a computer&#10;&#10;Description automatically generated">
            <a:extLst>
              <a:ext uri="{FF2B5EF4-FFF2-40B4-BE49-F238E27FC236}">
                <a16:creationId xmlns:a16="http://schemas.microsoft.com/office/drawing/2014/main" id="{9FD598F4-E58E-FBA5-A5F9-CC9E0BBB76EC}"/>
              </a:ext>
            </a:extLst>
          </p:cNvPr>
          <p:cNvPicPr>
            <a:picLocks noChangeAspect="1"/>
          </p:cNvPicPr>
          <p:nvPr/>
        </p:nvPicPr>
        <p:blipFill>
          <a:blip r:embed="rId4"/>
          <a:stretch>
            <a:fillRect/>
          </a:stretch>
        </p:blipFill>
        <p:spPr>
          <a:xfrm>
            <a:off x="381000" y="584200"/>
            <a:ext cx="7772400" cy="3868928"/>
          </a:xfrm>
          <a:prstGeom prst="rect">
            <a:avLst/>
          </a:prstGeom>
        </p:spPr>
      </p:pic>
    </p:spTree>
    <p:extLst>
      <p:ext uri="{BB962C8B-B14F-4D97-AF65-F5344CB8AC3E}">
        <p14:creationId xmlns:p14="http://schemas.microsoft.com/office/powerpoint/2010/main" val="85043361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graph with black dots&#10;&#10;Description automatically generated">
            <a:extLst>
              <a:ext uri="{FF2B5EF4-FFF2-40B4-BE49-F238E27FC236}">
                <a16:creationId xmlns:a16="http://schemas.microsoft.com/office/drawing/2014/main" id="{28CC4F28-E116-2364-8B60-A43CA6EC28AA}"/>
              </a:ext>
            </a:extLst>
          </p:cNvPr>
          <p:cNvPicPr>
            <a:picLocks noChangeAspect="1"/>
          </p:cNvPicPr>
          <p:nvPr/>
        </p:nvPicPr>
        <p:blipFill>
          <a:blip r:embed="rId3"/>
          <a:stretch>
            <a:fillRect/>
          </a:stretch>
        </p:blipFill>
        <p:spPr>
          <a:xfrm>
            <a:off x="637707" y="555585"/>
            <a:ext cx="7772400" cy="6082264"/>
          </a:xfrm>
          <a:prstGeom prst="rect">
            <a:avLst/>
          </a:prstGeom>
        </p:spPr>
      </p:pic>
      <p:sp>
        <p:nvSpPr>
          <p:cNvPr id="2" name="Title 1">
            <a:extLst>
              <a:ext uri="{FF2B5EF4-FFF2-40B4-BE49-F238E27FC236}">
                <a16:creationId xmlns:a16="http://schemas.microsoft.com/office/drawing/2014/main" id="{F2F65E5F-05E8-79A9-6A63-005DA2356D6F}"/>
              </a:ext>
            </a:extLst>
          </p:cNvPr>
          <p:cNvSpPr txBox="1">
            <a:spLocks/>
          </p:cNvSpPr>
          <p:nvPr/>
        </p:nvSpPr>
        <p:spPr>
          <a:xfrm>
            <a:off x="8638668" y="609600"/>
            <a:ext cx="3369133" cy="364285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700" dirty="0"/>
              <a:t>Absence of influential data points</a:t>
            </a:r>
          </a:p>
        </p:txBody>
      </p:sp>
    </p:spTree>
    <p:extLst>
      <p:ext uri="{BB962C8B-B14F-4D97-AF65-F5344CB8AC3E}">
        <p14:creationId xmlns:p14="http://schemas.microsoft.com/office/powerpoint/2010/main" val="64611106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7998106" y="609600"/>
            <a:ext cx="4052199" cy="3642851"/>
          </a:xfrm>
        </p:spPr>
        <p:txBody>
          <a:bodyPr>
            <a:normAutofit/>
          </a:bodyPr>
          <a:lstStyle/>
          <a:p>
            <a:r>
              <a:rPr lang="en-US" sz="3700" dirty="0"/>
              <a:t>independence</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a:bodyPr>
          <a:lstStyle/>
          <a:p>
            <a:pPr marL="457200" indent="-457200">
              <a:lnSpc>
                <a:spcPct val="90000"/>
              </a:lnSpc>
              <a:buAutoNum type="arabicPeriod"/>
            </a:pPr>
            <a:r>
              <a:rPr lang="en-US" sz="1600" dirty="0"/>
              <a:t>Study design</a:t>
            </a:r>
          </a:p>
          <a:p>
            <a:pPr marL="457200" indent="-457200">
              <a:lnSpc>
                <a:spcPct val="90000"/>
              </a:lnSpc>
              <a:buAutoNum type="arabicPeriod"/>
            </a:pPr>
            <a:r>
              <a:rPr lang="en-US" sz="1600" dirty="0"/>
              <a:t>Mixed effects models</a:t>
            </a:r>
          </a:p>
          <a:p>
            <a:pPr>
              <a:lnSpc>
                <a:spcPct val="90000"/>
              </a:lnSpc>
            </a:pPr>
            <a:endParaRPr lang="en-US" sz="1600" dirty="0"/>
          </a:p>
        </p:txBody>
      </p:sp>
      <p:pic>
        <p:nvPicPr>
          <p:cNvPr id="6" name="Picture 5">
            <a:extLst>
              <a:ext uri="{FF2B5EF4-FFF2-40B4-BE49-F238E27FC236}">
                <a16:creationId xmlns:a16="http://schemas.microsoft.com/office/drawing/2014/main" id="{10809215-D03D-5ADF-966B-89AB92FF770E}"/>
              </a:ext>
            </a:extLst>
          </p:cNvPr>
          <p:cNvPicPr>
            <a:picLocks noChangeAspect="1"/>
          </p:cNvPicPr>
          <p:nvPr/>
        </p:nvPicPr>
        <p:blipFill>
          <a:blip r:embed="rId4"/>
          <a:stretch>
            <a:fillRect/>
          </a:stretch>
        </p:blipFill>
        <p:spPr>
          <a:xfrm>
            <a:off x="141695" y="2130425"/>
            <a:ext cx="7772400" cy="2353817"/>
          </a:xfrm>
          <a:prstGeom prst="rect">
            <a:avLst/>
          </a:prstGeom>
        </p:spPr>
      </p:pic>
    </p:spTree>
    <p:extLst>
      <p:ext uri="{BB962C8B-B14F-4D97-AF65-F5344CB8AC3E}">
        <p14:creationId xmlns:p14="http://schemas.microsoft.com/office/powerpoint/2010/main" val="327283998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091785" y="228590"/>
            <a:ext cx="9885769" cy="1171575"/>
          </a:xfrm>
        </p:spPr>
        <p:txBody>
          <a:bodyPr>
            <a:normAutofit/>
          </a:bodyPr>
          <a:lstStyle/>
          <a:p>
            <a:r>
              <a:rPr lang="en-US" sz="3700" dirty="0"/>
              <a:t>resource</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1277078" y="2946906"/>
            <a:ext cx="9885769" cy="1793053"/>
          </a:xfrm>
        </p:spPr>
        <p:txBody>
          <a:bodyPr>
            <a:normAutofit/>
          </a:bodyPr>
          <a:lstStyle/>
          <a:p>
            <a:pPr>
              <a:lnSpc>
                <a:spcPct val="90000"/>
              </a:lnSpc>
            </a:pPr>
            <a:r>
              <a:rPr lang="en-US" sz="1800" dirty="0"/>
              <a:t>Code for visualization in R, model diagnostics and linear mixed effects models </a:t>
            </a:r>
          </a:p>
          <a:p>
            <a:pPr marL="457200" indent="-457200">
              <a:lnSpc>
                <a:spcPct val="90000"/>
              </a:lnSpc>
              <a:buAutoNum type="arabicPeriod"/>
            </a:pPr>
            <a:endParaRPr lang="en-US" sz="1800" dirty="0"/>
          </a:p>
          <a:p>
            <a:pPr>
              <a:lnSpc>
                <a:spcPct val="90000"/>
              </a:lnSpc>
            </a:pPr>
            <a:r>
              <a:rPr lang="en-US" sz="1800" dirty="0">
                <a:hlinkClick r:id="rId4"/>
              </a:rPr>
              <a:t>https://github.com/neelsoumya/anova_linear_mixed_effects_examples</a:t>
            </a:r>
            <a:endParaRPr lang="en-US" sz="1800" dirty="0"/>
          </a:p>
          <a:p>
            <a:pPr>
              <a:lnSpc>
                <a:spcPct val="90000"/>
              </a:lnSpc>
            </a:pPr>
            <a:endParaRPr lang="en-US" sz="1800" dirty="0"/>
          </a:p>
        </p:txBody>
      </p:sp>
    </p:spTree>
    <p:extLst>
      <p:ext uri="{BB962C8B-B14F-4D97-AF65-F5344CB8AC3E}">
        <p14:creationId xmlns:p14="http://schemas.microsoft.com/office/powerpoint/2010/main" val="172388272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914400" y="609601"/>
            <a:ext cx="10618839" cy="876300"/>
          </a:xfrm>
        </p:spPr>
        <p:txBody>
          <a:bodyPr>
            <a:normAutofit/>
          </a:bodyPr>
          <a:lstStyle/>
          <a:p>
            <a:r>
              <a:rPr lang="en-US" sz="3700" dirty="0"/>
              <a:t>Time series data and autocorrelations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635600" y="4365523"/>
            <a:ext cx="3369132" cy="1793053"/>
          </a:xfrm>
        </p:spPr>
        <p:txBody>
          <a:bodyPr>
            <a:normAutofit/>
          </a:bodyPr>
          <a:lstStyle/>
          <a:p>
            <a:pPr marL="457200" indent="-457200">
              <a:lnSpc>
                <a:spcPct val="90000"/>
              </a:lnSpc>
              <a:buAutoNum type="arabicPeriod"/>
            </a:pPr>
            <a:r>
              <a:rPr lang="en-US" sz="1600" dirty="0"/>
              <a:t>Seasonality</a:t>
            </a:r>
          </a:p>
          <a:p>
            <a:pPr marL="457200" indent="-457200">
              <a:lnSpc>
                <a:spcPct val="90000"/>
              </a:lnSpc>
              <a:buAutoNum type="arabicPeriod"/>
            </a:pPr>
            <a:r>
              <a:rPr lang="en-US" sz="1600" dirty="0"/>
              <a:t>autocorrelations</a:t>
            </a:r>
          </a:p>
        </p:txBody>
      </p:sp>
      <p:pic>
        <p:nvPicPr>
          <p:cNvPr id="3" name="Picture 2" descr="A graph with numbers and lines&#10;&#10;Description automatically generated">
            <a:extLst>
              <a:ext uri="{FF2B5EF4-FFF2-40B4-BE49-F238E27FC236}">
                <a16:creationId xmlns:a16="http://schemas.microsoft.com/office/drawing/2014/main" id="{ACD0DDB1-7778-5670-F963-8573614EAEB5}"/>
              </a:ext>
            </a:extLst>
          </p:cNvPr>
          <p:cNvPicPr>
            <a:picLocks noChangeAspect="1"/>
          </p:cNvPicPr>
          <p:nvPr/>
        </p:nvPicPr>
        <p:blipFill>
          <a:blip r:embed="rId4"/>
          <a:stretch>
            <a:fillRect/>
          </a:stretch>
        </p:blipFill>
        <p:spPr>
          <a:xfrm>
            <a:off x="731827" y="1633541"/>
            <a:ext cx="7772400" cy="4549033"/>
          </a:xfrm>
          <a:prstGeom prst="rect">
            <a:avLst/>
          </a:prstGeom>
        </p:spPr>
      </p:pic>
    </p:spTree>
    <p:extLst>
      <p:ext uri="{BB962C8B-B14F-4D97-AF65-F5344CB8AC3E}">
        <p14:creationId xmlns:p14="http://schemas.microsoft.com/office/powerpoint/2010/main" val="37068101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1141413" y="609600"/>
            <a:ext cx="9905998" cy="5177742"/>
          </a:xfrm>
        </p:spPr>
        <p:txBody>
          <a:bodyPr>
            <a:norm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1. communicate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2. data storytelling</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3. Case studies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tSNE</a:t>
            </a: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a. stochastic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b. distances not preserved</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C. difficult to communicate to non-technical experts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 name="Title 1">
            <a:extLst>
              <a:ext uri="{FF2B5EF4-FFF2-40B4-BE49-F238E27FC236}">
                <a16:creationId xmlns:a16="http://schemas.microsoft.com/office/drawing/2014/main" id="{B7DC2291-DF9D-716F-2BB3-38C58DD0D4F2}"/>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a:t>data </a:t>
            </a:r>
            <a:r>
              <a:rPr lang="en-US" dirty="0"/>
              <a:t>visualization</a:t>
            </a:r>
          </a:p>
        </p:txBody>
      </p:sp>
    </p:spTree>
    <p:extLst>
      <p:ext uri="{BB962C8B-B14F-4D97-AF65-F5344CB8AC3E}">
        <p14:creationId xmlns:p14="http://schemas.microsoft.com/office/powerpoint/2010/main" val="36764122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0811F4F-71DC-5A58-98C2-9C488DE90086}"/>
              </a:ext>
            </a:extLst>
          </p:cNvPr>
          <p:cNvSpPr txBox="1"/>
          <p:nvPr/>
        </p:nvSpPr>
        <p:spPr>
          <a:xfrm>
            <a:off x="517745" y="1840869"/>
            <a:ext cx="6099858" cy="4524315"/>
          </a:xfrm>
          <a:prstGeom prst="rect">
            <a:avLst/>
          </a:prstGeom>
          <a:noFill/>
        </p:spPr>
        <p:txBody>
          <a:bodyPr wrap="square">
            <a:spAutoFit/>
          </a:bodyPr>
          <a:lstStyle/>
          <a:p>
            <a:r>
              <a:rPr lang="en-US" dirty="0"/>
              <a:t>Visualizing the data (for example, time-series data) can reveal what kinds of models would be appropriate. </a:t>
            </a:r>
          </a:p>
          <a:p>
            <a:endParaRPr lang="en-US" dirty="0"/>
          </a:p>
          <a:p>
            <a:r>
              <a:rPr lang="en-US" dirty="0"/>
              <a:t>For example, if time series data has some seasonality, then a seasonal auto-regressive model (SARIMA) may be appropriate.</a:t>
            </a:r>
          </a:p>
          <a:p>
            <a:endParaRPr lang="en-US" dirty="0"/>
          </a:p>
          <a:p>
            <a:r>
              <a:rPr lang="en-US" dirty="0"/>
              <a:t>Visualization may also reveal if the underlying model/assumptions may have changed after a certain time. For example, in financial time-series data, there usually is a change after 2008 due to the global financial crisis.</a:t>
            </a:r>
          </a:p>
          <a:p>
            <a:endParaRPr lang="en-US" dirty="0"/>
          </a:p>
          <a:p>
            <a:r>
              <a:rPr lang="en-US" dirty="0"/>
              <a:t>This may suggest that a new model or more data is required.</a:t>
            </a:r>
          </a:p>
        </p:txBody>
      </p:sp>
      <p:sp>
        <p:nvSpPr>
          <p:cNvPr id="2" name="Title 1">
            <a:extLst>
              <a:ext uri="{FF2B5EF4-FFF2-40B4-BE49-F238E27FC236}">
                <a16:creationId xmlns:a16="http://schemas.microsoft.com/office/drawing/2014/main" id="{92289772-493C-CDF9-B700-260F73D47A47}"/>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a:t>
            </a:r>
          </a:p>
        </p:txBody>
      </p:sp>
      <p:pic>
        <p:nvPicPr>
          <p:cNvPr id="3" name="Picture 2" descr="A black and white math equation&#10;&#10;Description automatically generated">
            <a:extLst>
              <a:ext uri="{FF2B5EF4-FFF2-40B4-BE49-F238E27FC236}">
                <a16:creationId xmlns:a16="http://schemas.microsoft.com/office/drawing/2014/main" id="{60E59A58-2408-E174-40D4-60531ED391A9}"/>
              </a:ext>
            </a:extLst>
          </p:cNvPr>
          <p:cNvPicPr>
            <a:picLocks noChangeAspect="1"/>
          </p:cNvPicPr>
          <p:nvPr/>
        </p:nvPicPr>
        <p:blipFill>
          <a:blip r:embed="rId3"/>
          <a:stretch>
            <a:fillRect/>
          </a:stretch>
        </p:blipFill>
        <p:spPr>
          <a:xfrm>
            <a:off x="6600092" y="2762250"/>
            <a:ext cx="5539646" cy="1333500"/>
          </a:xfrm>
          <a:prstGeom prst="rect">
            <a:avLst/>
          </a:prstGeom>
        </p:spPr>
      </p:pic>
      <p:sp>
        <p:nvSpPr>
          <p:cNvPr id="5" name="Subtitle 4">
            <a:extLst>
              <a:ext uri="{FF2B5EF4-FFF2-40B4-BE49-F238E27FC236}">
                <a16:creationId xmlns:a16="http://schemas.microsoft.com/office/drawing/2014/main" id="{B09C7ADC-717F-927E-B07B-22A476097A39}"/>
              </a:ext>
            </a:extLst>
          </p:cNvPr>
          <p:cNvSpPr txBox="1">
            <a:spLocks/>
          </p:cNvSpPr>
          <p:nvPr/>
        </p:nvSpPr>
        <p:spPr>
          <a:xfrm>
            <a:off x="8635600" y="4365523"/>
            <a:ext cx="3369132" cy="1793053"/>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457200" indent="-457200">
              <a:lnSpc>
                <a:spcPct val="90000"/>
              </a:lnSpc>
              <a:buFont typeface="Arial"/>
              <a:buAutoNum type="arabicPeriod"/>
            </a:pPr>
            <a:r>
              <a:rPr lang="en-US" sz="1600" dirty="0"/>
              <a:t>Generalized Linear model</a:t>
            </a:r>
          </a:p>
        </p:txBody>
      </p:sp>
    </p:spTree>
    <p:extLst>
      <p:ext uri="{BB962C8B-B14F-4D97-AF65-F5344CB8AC3E}">
        <p14:creationId xmlns:p14="http://schemas.microsoft.com/office/powerpoint/2010/main" val="208652200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915360D-D23D-196F-E27A-4DA86FC678BD}"/>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 visualization</a:t>
            </a:r>
          </a:p>
        </p:txBody>
      </p:sp>
      <p:pic>
        <p:nvPicPr>
          <p:cNvPr id="4" name="Picture 3" descr="A diagram of a fuel economy&#10;&#10;Description automatically generated">
            <a:extLst>
              <a:ext uri="{FF2B5EF4-FFF2-40B4-BE49-F238E27FC236}">
                <a16:creationId xmlns:a16="http://schemas.microsoft.com/office/drawing/2014/main" id="{A23E9556-4AB3-C168-9ED8-0DDB7AAD7A28}"/>
              </a:ext>
            </a:extLst>
          </p:cNvPr>
          <p:cNvPicPr>
            <a:picLocks noChangeAspect="1"/>
          </p:cNvPicPr>
          <p:nvPr/>
        </p:nvPicPr>
        <p:blipFill>
          <a:blip r:embed="rId3"/>
          <a:stretch>
            <a:fillRect/>
          </a:stretch>
        </p:blipFill>
        <p:spPr>
          <a:xfrm>
            <a:off x="1042987" y="1538296"/>
            <a:ext cx="6038837" cy="3019419"/>
          </a:xfrm>
          <a:prstGeom prst="rect">
            <a:avLst/>
          </a:prstGeom>
        </p:spPr>
      </p:pic>
      <p:pic>
        <p:nvPicPr>
          <p:cNvPr id="5" name="Picture 4" descr="A graph showing the cost of fuel&#10;&#10;Description automatically generated">
            <a:extLst>
              <a:ext uri="{FF2B5EF4-FFF2-40B4-BE49-F238E27FC236}">
                <a16:creationId xmlns:a16="http://schemas.microsoft.com/office/drawing/2014/main" id="{CC960723-6FDB-8341-9FE3-3D9782DA0304}"/>
              </a:ext>
            </a:extLst>
          </p:cNvPr>
          <p:cNvPicPr>
            <a:picLocks noChangeAspect="1"/>
          </p:cNvPicPr>
          <p:nvPr/>
        </p:nvPicPr>
        <p:blipFill>
          <a:blip r:embed="rId4"/>
          <a:stretch>
            <a:fillRect/>
          </a:stretch>
        </p:blipFill>
        <p:spPr>
          <a:xfrm>
            <a:off x="7607300" y="1485901"/>
            <a:ext cx="3251200" cy="3107058"/>
          </a:xfrm>
          <a:prstGeom prst="rect">
            <a:avLst/>
          </a:prstGeom>
        </p:spPr>
      </p:pic>
      <p:sp>
        <p:nvSpPr>
          <p:cNvPr id="6" name="TextBox 5">
            <a:extLst>
              <a:ext uri="{FF2B5EF4-FFF2-40B4-BE49-F238E27FC236}">
                <a16:creationId xmlns:a16="http://schemas.microsoft.com/office/drawing/2014/main" id="{AACF2D75-E7E3-3014-A3FE-72D38135D0C7}"/>
              </a:ext>
            </a:extLst>
          </p:cNvPr>
          <p:cNvSpPr txBox="1"/>
          <p:nvPr/>
        </p:nvSpPr>
        <p:spPr>
          <a:xfrm>
            <a:off x="3283413" y="5529263"/>
            <a:ext cx="5214937"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1. Area and volumes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2. Design effect vs. data effect</a:t>
            </a:r>
          </a:p>
        </p:txBody>
      </p:sp>
    </p:spTree>
    <p:extLst>
      <p:ext uri="{BB962C8B-B14F-4D97-AF65-F5344CB8AC3E}">
        <p14:creationId xmlns:p14="http://schemas.microsoft.com/office/powerpoint/2010/main" val="249408802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ACF2D75-E7E3-3014-A3FE-72D38135D0C7}"/>
              </a:ext>
            </a:extLst>
          </p:cNvPr>
          <p:cNvSpPr txBox="1"/>
          <p:nvPr/>
        </p:nvSpPr>
        <p:spPr>
          <a:xfrm>
            <a:off x="3283413" y="5529263"/>
            <a:ext cx="5214937"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1. Area and volumes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2. Design effect vs. data effect</a:t>
            </a:r>
          </a:p>
        </p:txBody>
      </p:sp>
      <p:pic>
        <p:nvPicPr>
          <p:cNvPr id="7" name="Picture 6" descr="A graph showing the percentage of a fuel economy&#10;&#10;Description automatically generated">
            <a:extLst>
              <a:ext uri="{FF2B5EF4-FFF2-40B4-BE49-F238E27FC236}">
                <a16:creationId xmlns:a16="http://schemas.microsoft.com/office/drawing/2014/main" id="{094EE4AA-019B-F27A-0746-8ED2F90908A3}"/>
              </a:ext>
            </a:extLst>
          </p:cNvPr>
          <p:cNvPicPr>
            <a:picLocks noChangeAspect="1"/>
          </p:cNvPicPr>
          <p:nvPr/>
        </p:nvPicPr>
        <p:blipFill>
          <a:blip r:embed="rId3"/>
          <a:stretch>
            <a:fillRect/>
          </a:stretch>
        </p:blipFill>
        <p:spPr>
          <a:xfrm>
            <a:off x="2257425" y="1329960"/>
            <a:ext cx="7543800" cy="4125160"/>
          </a:xfrm>
          <a:prstGeom prst="rect">
            <a:avLst/>
          </a:prstGeom>
        </p:spPr>
      </p:pic>
      <p:sp>
        <p:nvSpPr>
          <p:cNvPr id="2" name="Title 1">
            <a:extLst>
              <a:ext uri="{FF2B5EF4-FFF2-40B4-BE49-F238E27FC236}">
                <a16:creationId xmlns:a16="http://schemas.microsoft.com/office/drawing/2014/main" id="{4CBFF2C5-839E-FCF1-0E53-580CE3D24D46}"/>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 visualization</a:t>
            </a:r>
          </a:p>
        </p:txBody>
      </p:sp>
    </p:spTree>
    <p:extLst>
      <p:ext uri="{BB962C8B-B14F-4D97-AF65-F5344CB8AC3E}">
        <p14:creationId xmlns:p14="http://schemas.microsoft.com/office/powerpoint/2010/main" val="2694809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ACF2D75-E7E3-3014-A3FE-72D38135D0C7}"/>
              </a:ext>
            </a:extLst>
          </p:cNvPr>
          <p:cNvSpPr txBox="1"/>
          <p:nvPr/>
        </p:nvSpPr>
        <p:spPr>
          <a:xfrm>
            <a:off x="6440951" y="2931636"/>
            <a:ext cx="5214937" cy="147732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1. Area and volumes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2. Design effect vs. data effect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3. The number of information carrying dimensions depicted should not exceed the number of dimensions of the data</a:t>
            </a:r>
          </a:p>
        </p:txBody>
      </p:sp>
      <p:pic>
        <p:nvPicPr>
          <p:cNvPr id="7" name="Picture 6" descr="A graph of oil prices&#10;&#10;Description automatically generated">
            <a:extLst>
              <a:ext uri="{FF2B5EF4-FFF2-40B4-BE49-F238E27FC236}">
                <a16:creationId xmlns:a16="http://schemas.microsoft.com/office/drawing/2014/main" id="{E0C3D193-969A-0D7E-865E-2C7516081FC1}"/>
              </a:ext>
            </a:extLst>
          </p:cNvPr>
          <p:cNvPicPr>
            <a:picLocks noChangeAspect="1"/>
          </p:cNvPicPr>
          <p:nvPr/>
        </p:nvPicPr>
        <p:blipFill>
          <a:blip r:embed="rId3"/>
          <a:stretch>
            <a:fillRect/>
          </a:stretch>
        </p:blipFill>
        <p:spPr>
          <a:xfrm>
            <a:off x="836150" y="1474312"/>
            <a:ext cx="3657600" cy="4851400"/>
          </a:xfrm>
          <a:prstGeom prst="rect">
            <a:avLst/>
          </a:prstGeom>
        </p:spPr>
      </p:pic>
      <p:sp>
        <p:nvSpPr>
          <p:cNvPr id="2" name="Title 1">
            <a:extLst>
              <a:ext uri="{FF2B5EF4-FFF2-40B4-BE49-F238E27FC236}">
                <a16:creationId xmlns:a16="http://schemas.microsoft.com/office/drawing/2014/main" id="{21BF2F32-BBD6-2C2D-834E-E671C1FC6428}"/>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 visualization</a:t>
            </a:r>
          </a:p>
        </p:txBody>
      </p:sp>
    </p:spTree>
    <p:extLst>
      <p:ext uri="{BB962C8B-B14F-4D97-AF65-F5344CB8AC3E}">
        <p14:creationId xmlns:p14="http://schemas.microsoft.com/office/powerpoint/2010/main" val="320841428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pPr algn="ctr"/>
            <a:r>
              <a:rPr lang="en-US" dirty="0"/>
              <a:t>apps for rapid prototyping and communication</a:t>
            </a:r>
          </a:p>
        </p:txBody>
      </p:sp>
      <p:sp>
        <p:nvSpPr>
          <p:cNvPr id="4" name="Subtitle 2">
            <a:extLst>
              <a:ext uri="{FF2B5EF4-FFF2-40B4-BE49-F238E27FC236}">
                <a16:creationId xmlns:a16="http://schemas.microsoft.com/office/drawing/2014/main" id="{BD44334D-208A-0B8D-8742-BE030F3760EE}"/>
              </a:ext>
            </a:extLst>
          </p:cNvPr>
          <p:cNvSpPr txBox="1">
            <a:spLocks/>
          </p:cNvSpPr>
          <p:nvPr/>
        </p:nvSpPr>
        <p:spPr>
          <a:xfrm>
            <a:off x="1751012" y="2338087"/>
            <a:ext cx="8676222" cy="3900368"/>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r>
              <a:rPr lang="en-US" dirty="0">
                <a:hlinkClick r:id="rId3">
                  <a:extLst>
                    <a:ext uri="{A12FA001-AC4F-418D-AE19-62706E023703}">
                      <ahyp:hlinkClr xmlns:ahyp="http://schemas.microsoft.com/office/drawing/2018/hyperlinkcolor" val="tx"/>
                    </a:ext>
                  </a:extLst>
                </a:hlinkClick>
              </a:rPr>
              <a:t>shiny apps for visualization and communication</a:t>
            </a:r>
          </a:p>
          <a:p>
            <a:r>
              <a:rPr lang="en-US" dirty="0">
                <a:hlinkClick r:id="rId4"/>
              </a:rPr>
              <a:t>https://neelsoumya.shinyapps.io/accident_prediction/</a:t>
            </a:r>
            <a:endParaRPr lang="en-US" dirty="0"/>
          </a:p>
          <a:p>
            <a:pPr marL="0" indent="0">
              <a:buNone/>
            </a:pPr>
            <a:endParaRPr lang="en-US" dirty="0"/>
          </a:p>
          <a:p>
            <a:r>
              <a:rPr lang="en-US" u="sng" dirty="0"/>
              <a:t>Reproducible analysis</a:t>
            </a:r>
          </a:p>
          <a:p>
            <a:r>
              <a:rPr lang="en-US" dirty="0">
                <a:hlinkClick r:id="rId5"/>
              </a:rPr>
              <a:t>https://github.com/neelsoumya/teaching_reproducible_science_R</a:t>
            </a:r>
            <a:endParaRPr lang="en-US" dirty="0"/>
          </a:p>
          <a:p>
            <a:pPr marL="0" indent="0">
              <a:buNone/>
            </a:pPr>
            <a:endParaRPr lang="en-US" dirty="0"/>
          </a:p>
        </p:txBody>
      </p:sp>
    </p:spTree>
    <p:extLst>
      <p:ext uri="{BB962C8B-B14F-4D97-AF65-F5344CB8AC3E}">
        <p14:creationId xmlns:p14="http://schemas.microsoft.com/office/powerpoint/2010/main" val="197278470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2">
            <a:extLst>
              <a:ext uri="{FF2B5EF4-FFF2-40B4-BE49-F238E27FC236}">
                <a16:creationId xmlns:a16="http://schemas.microsoft.com/office/drawing/2014/main" id="{BD44334D-208A-0B8D-8742-BE030F3760EE}"/>
              </a:ext>
            </a:extLst>
          </p:cNvPr>
          <p:cNvSpPr txBox="1">
            <a:spLocks/>
          </p:cNvSpPr>
          <p:nvPr/>
        </p:nvSpPr>
        <p:spPr>
          <a:xfrm>
            <a:off x="3626697" y="2391512"/>
            <a:ext cx="5693145" cy="3178732"/>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r>
              <a:rPr lang="en-US" dirty="0"/>
              <a:t>Observable (d3.js)</a:t>
            </a:r>
          </a:p>
          <a:p>
            <a:pPr lvl="1"/>
            <a:r>
              <a:rPr lang="en-US" dirty="0"/>
              <a:t>https://</a:t>
            </a:r>
            <a:r>
              <a:rPr lang="en-US" dirty="0" err="1"/>
              <a:t>observablehq.com</a:t>
            </a:r>
            <a:endParaRPr lang="en-US" dirty="0"/>
          </a:p>
        </p:txBody>
      </p:sp>
      <p:sp>
        <p:nvSpPr>
          <p:cNvPr id="7" name="Title 4">
            <a:extLst>
              <a:ext uri="{FF2B5EF4-FFF2-40B4-BE49-F238E27FC236}">
                <a16:creationId xmlns:a16="http://schemas.microsoft.com/office/drawing/2014/main" id="{57F0DC4D-8B92-5836-6F36-189CA1F20DA0}"/>
              </a:ext>
            </a:extLst>
          </p:cNvPr>
          <p:cNvSpPr txBox="1">
            <a:spLocks/>
          </p:cNvSpPr>
          <p:nvPr/>
        </p:nvSpPr>
        <p:spPr>
          <a:xfrm>
            <a:off x="1293813" y="762000"/>
            <a:ext cx="9905998" cy="19050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a:t>apps for rapid prototyping and communication</a:t>
            </a:r>
            <a:endParaRPr lang="en-US" dirty="0"/>
          </a:p>
        </p:txBody>
      </p:sp>
    </p:spTree>
    <p:extLst>
      <p:ext uri="{BB962C8B-B14F-4D97-AF65-F5344CB8AC3E}">
        <p14:creationId xmlns:p14="http://schemas.microsoft.com/office/powerpoint/2010/main" val="94562408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pPr algn="ctr"/>
            <a:r>
              <a:rPr lang="en-US" dirty="0"/>
              <a:t>Why, when and how of visualization</a:t>
            </a:r>
          </a:p>
        </p:txBody>
      </p:sp>
      <p:sp>
        <p:nvSpPr>
          <p:cNvPr id="4" name="Subtitle 2">
            <a:extLst>
              <a:ext uri="{FF2B5EF4-FFF2-40B4-BE49-F238E27FC236}">
                <a16:creationId xmlns:a16="http://schemas.microsoft.com/office/drawing/2014/main" id="{BD44334D-208A-0B8D-8742-BE030F3760EE}"/>
              </a:ext>
            </a:extLst>
          </p:cNvPr>
          <p:cNvSpPr txBox="1">
            <a:spLocks/>
          </p:cNvSpPr>
          <p:nvPr/>
        </p:nvSpPr>
        <p:spPr>
          <a:xfrm>
            <a:off x="1751012" y="2115350"/>
            <a:ext cx="8676222" cy="3900368"/>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r>
              <a:rPr lang="en-US" dirty="0"/>
              <a:t>Visualization for diagnostics, picking models</a:t>
            </a:r>
          </a:p>
          <a:p>
            <a:r>
              <a:rPr lang="en-US" dirty="0"/>
              <a:t>Visualization for data storytelling and for communication</a:t>
            </a:r>
          </a:p>
          <a:p>
            <a:r>
              <a:rPr lang="en-US" dirty="0"/>
              <a:t>Visualization not just at the end of the data science pipeline but throughout</a:t>
            </a:r>
          </a:p>
          <a:p>
            <a:r>
              <a:rPr lang="en-US" dirty="0"/>
              <a:t>Communicate well with people</a:t>
            </a:r>
          </a:p>
        </p:txBody>
      </p:sp>
    </p:spTree>
    <p:extLst>
      <p:ext uri="{BB962C8B-B14F-4D97-AF65-F5344CB8AC3E}">
        <p14:creationId xmlns:p14="http://schemas.microsoft.com/office/powerpoint/2010/main" val="23658511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material</a:t>
            </a:r>
          </a:p>
        </p:txBody>
      </p:sp>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751012" y="2338087"/>
            <a:ext cx="8676222" cy="3900368"/>
          </a:xfrm>
        </p:spPr>
        <p:txBody>
          <a:bodyPr>
            <a:normAutofit/>
          </a:bodyPr>
          <a:lstStyle/>
          <a:p>
            <a:r>
              <a:rPr lang="en-US" dirty="0">
                <a:hlinkClick r:id="rId3">
                  <a:extLst>
                    <a:ext uri="{A12FA001-AC4F-418D-AE19-62706E023703}">
                      <ahyp:hlinkClr xmlns:ahyp="http://schemas.microsoft.com/office/drawing/2018/hyperlinkcolor" val="tx"/>
                    </a:ext>
                  </a:extLst>
                </a:hlinkClick>
              </a:rPr>
              <a:t>Material, code, exercises, activities</a:t>
            </a:r>
          </a:p>
          <a:p>
            <a:r>
              <a:rPr lang="en-US" dirty="0">
                <a:hlinkClick r:id="rId3"/>
              </a:rPr>
              <a:t>https://github.com/neelsoumya/visualization_lecture</a:t>
            </a:r>
            <a:endParaRPr lang="en-US" dirty="0"/>
          </a:p>
          <a:p>
            <a:endParaRPr lang="en-US" dirty="0"/>
          </a:p>
          <a:p>
            <a:r>
              <a:rPr lang="en-US" u="sng" dirty="0"/>
              <a:t>Derivations and technical details</a:t>
            </a:r>
          </a:p>
          <a:p>
            <a:r>
              <a:rPr lang="en-US" dirty="0">
                <a:hlinkClick r:id="rId4"/>
              </a:rPr>
              <a:t>https://github.com/neelsoumya/visualization_lecture/blob/main/mathematics_data_science.pdf</a:t>
            </a:r>
            <a:endParaRPr lang="en-US" dirty="0"/>
          </a:p>
          <a:p>
            <a:endParaRPr lang="en-US" dirty="0"/>
          </a:p>
          <a:p>
            <a:r>
              <a:rPr lang="en-US" dirty="0">
                <a:hlinkClick r:id="rId5"/>
              </a:rPr>
              <a:t>https://osf.io/mnh8d/</a:t>
            </a:r>
            <a:endParaRPr lang="en-US" dirty="0"/>
          </a:p>
          <a:p>
            <a:endParaRPr lang="en-US" dirty="0"/>
          </a:p>
        </p:txBody>
      </p:sp>
    </p:spTree>
    <p:extLst>
      <p:ext uri="{BB962C8B-B14F-4D97-AF65-F5344CB8AC3E}">
        <p14:creationId xmlns:p14="http://schemas.microsoft.com/office/powerpoint/2010/main" val="289957025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Data storytelling</a:t>
            </a:r>
          </a:p>
        </p:txBody>
      </p:sp>
      <p:sp>
        <p:nvSpPr>
          <p:cNvPr id="5" name="Subtitle 4">
            <a:extLst>
              <a:ext uri="{FF2B5EF4-FFF2-40B4-BE49-F238E27FC236}">
                <a16:creationId xmlns:a16="http://schemas.microsoft.com/office/drawing/2014/main" id="{6F991E62-3AEE-1EEF-5D13-41FF12A3D784}"/>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402001175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98513"/>
            <a:ext cx="8676222" cy="1066801"/>
          </a:xfrm>
        </p:spPr>
        <p:txBody>
          <a:bodyPr>
            <a:normAutofit fontScale="90000"/>
          </a:bodyPr>
          <a:lstStyle/>
          <a:p>
            <a:r>
              <a:rPr lang="en-US" dirty="0"/>
              <a:t>Interactive Data storytelling</a:t>
            </a:r>
          </a:p>
        </p:txBody>
      </p:sp>
      <p:sp>
        <p:nvSpPr>
          <p:cNvPr id="4" name="TextBox 3">
            <a:extLst>
              <a:ext uri="{FF2B5EF4-FFF2-40B4-BE49-F238E27FC236}">
                <a16:creationId xmlns:a16="http://schemas.microsoft.com/office/drawing/2014/main" id="{60AB4AA0-DCB1-5B37-3F90-069396864F9B}"/>
              </a:ext>
            </a:extLst>
          </p:cNvPr>
          <p:cNvSpPr txBox="1"/>
          <p:nvPr/>
        </p:nvSpPr>
        <p:spPr>
          <a:xfrm>
            <a:off x="3048000" y="3192249"/>
            <a:ext cx="6096000" cy="2585323"/>
          </a:xfrm>
          <a:prstGeom prst="rect">
            <a:avLst/>
          </a:prstGeom>
          <a:noFill/>
        </p:spPr>
        <p:txBody>
          <a:bodyPr wrap="square">
            <a:spAutoFit/>
          </a:bodyPr>
          <a:lstStyle/>
          <a:p>
            <a:pPr marL="342900" indent="-342900">
              <a:buAutoNum type="arabicPeriod"/>
            </a:pPr>
            <a:r>
              <a:rPr lang="en-GB" sz="1800" dirty="0">
                <a:effectLst/>
                <a:latin typeface="Calibri" panose="020F0502020204030204" pitchFamily="34" charset="0"/>
                <a:ea typeface="Calibri" panose="020F0502020204030204" pitchFamily="34" charset="0"/>
                <a:cs typeface="Times New Roman" panose="02020603050405020304" pitchFamily="18" charset="0"/>
                <a:hlinkClick r:id="rId3"/>
              </a:rPr>
              <a:t>https://pudding.cool/projects/heat-records-map/</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2.   </a:t>
            </a:r>
            <a:r>
              <a:rPr lang="en-GB" sz="1800" dirty="0">
                <a:effectLst/>
                <a:latin typeface="Calibri" panose="020F0502020204030204" pitchFamily="34" charset="0"/>
                <a:ea typeface="Calibri" panose="020F0502020204030204" pitchFamily="34" charset="0"/>
                <a:cs typeface="Times New Roman" panose="02020603050405020304" pitchFamily="18" charset="0"/>
                <a:hlinkClick r:id="rId4"/>
              </a:rPr>
              <a:t>https://pudding.cool/2022/12/yard-sale/</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dirty="0">
                <a:latin typeface="Calibri" panose="020F0502020204030204" pitchFamily="34" charset="0"/>
                <a:ea typeface="Calibri" panose="020F0502020204030204" pitchFamily="34" charset="0"/>
                <a:cs typeface="Times New Roman" panose="02020603050405020304" pitchFamily="18" charset="0"/>
              </a:rPr>
              <a:t>3.   </a:t>
            </a:r>
            <a:r>
              <a:rPr lang="en-GB" dirty="0">
                <a:latin typeface="Calibri" panose="020F0502020204030204" pitchFamily="34" charset="0"/>
                <a:ea typeface="Calibri" panose="020F0502020204030204" pitchFamily="34" charset="0"/>
                <a:cs typeface="Times New Roman" panose="02020603050405020304" pitchFamily="18" charset="0"/>
                <a:hlinkClick r:id="rId5"/>
              </a:rPr>
              <a:t>https://www.gapminder.org/tools/#$chart-type=bubbles&amp;url=v1</a:t>
            </a:r>
            <a:endParaRPr lang="en-GB" dirty="0">
              <a:latin typeface="Calibri" panose="020F0502020204030204" pitchFamily="34" charset="0"/>
              <a:ea typeface="Calibri" panose="020F0502020204030204" pitchFamily="34" charset="0"/>
              <a:cs typeface="Times New Roman" panose="02020603050405020304" pitchFamily="18" charset="0"/>
            </a:endParaRPr>
          </a:p>
          <a:p>
            <a:br>
              <a:rPr lang="en-GB" sz="1800" dirty="0">
                <a:effectLst/>
                <a:latin typeface="Calibri" panose="020F0502020204030204" pitchFamily="34" charset="0"/>
                <a:ea typeface="Calibri" panose="020F0502020204030204" pitchFamily="34" charset="0"/>
                <a:cs typeface="Times New Roman" panose="02020603050405020304" pitchFamily="18" charset="0"/>
              </a:rPr>
            </a:br>
            <a:endParaRPr lang="en-US" dirty="0"/>
          </a:p>
        </p:txBody>
      </p:sp>
    </p:spTree>
    <p:extLst>
      <p:ext uri="{BB962C8B-B14F-4D97-AF65-F5344CB8AC3E}">
        <p14:creationId xmlns:p14="http://schemas.microsoft.com/office/powerpoint/2010/main" val="35737353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1141413" y="609600"/>
            <a:ext cx="9905998" cy="5177742"/>
          </a:xfrm>
        </p:spPr>
        <p:txBody>
          <a:bodyPr>
            <a:norm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1. problems with communicating high dimensional data</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2. High dimensions are difficult to visualize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 name="Title 1">
            <a:extLst>
              <a:ext uri="{FF2B5EF4-FFF2-40B4-BE49-F238E27FC236}">
                <a16:creationId xmlns:a16="http://schemas.microsoft.com/office/drawing/2014/main" id="{CC1BC21E-36CD-E9B5-F4D3-C9E16343C00F}"/>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Visualizing high-dimensions</a:t>
            </a:r>
          </a:p>
        </p:txBody>
      </p:sp>
    </p:spTree>
    <p:extLst>
      <p:ext uri="{BB962C8B-B14F-4D97-AF65-F5344CB8AC3E}">
        <p14:creationId xmlns:p14="http://schemas.microsoft.com/office/powerpoint/2010/main" val="182760059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5" name="Subtitle 4">
            <a:extLst>
              <a:ext uri="{FF2B5EF4-FFF2-40B4-BE49-F238E27FC236}">
                <a16:creationId xmlns:a16="http://schemas.microsoft.com/office/drawing/2014/main" id="{6F991E62-3AEE-1EEF-5D13-41FF12A3D784}"/>
              </a:ext>
            </a:extLst>
          </p:cNvPr>
          <p:cNvSpPr>
            <a:spLocks noGrp="1"/>
          </p:cNvSpPr>
          <p:nvPr>
            <p:ph type="subTitle" idx="1"/>
          </p:nvPr>
        </p:nvSpPr>
        <p:spPr>
          <a:xfrm>
            <a:off x="1751012" y="2596670"/>
            <a:ext cx="8676222" cy="1905000"/>
          </a:xfrm>
        </p:spPr>
        <p:txBody>
          <a:bodyPr/>
          <a:lstStyle/>
          <a:p>
            <a:r>
              <a:rPr lang="en-US" dirty="0"/>
              <a:t>North </a:t>
            </a:r>
            <a:r>
              <a:rPr lang="en-US" dirty="0" err="1"/>
              <a:t>korea</a:t>
            </a:r>
            <a:r>
              <a:rPr lang="en-US" dirty="0"/>
              <a:t> missile range animation</a:t>
            </a:r>
          </a:p>
          <a:p>
            <a:r>
              <a:rPr lang="en-US" dirty="0"/>
              <a:t>Critique</a:t>
            </a:r>
          </a:p>
          <a:p>
            <a:r>
              <a:rPr lang="en-US" dirty="0">
                <a:hlinkClick r:id="rId3"/>
              </a:rPr>
              <a:t>https://nagix.github.io/nk-missile-tests/</a:t>
            </a:r>
            <a:endParaRPr lang="en-US" dirty="0"/>
          </a:p>
          <a:p>
            <a:endParaRPr lang="en-US" dirty="0"/>
          </a:p>
        </p:txBody>
      </p:sp>
    </p:spTree>
    <p:extLst>
      <p:ext uri="{BB962C8B-B14F-4D97-AF65-F5344CB8AC3E}">
        <p14:creationId xmlns:p14="http://schemas.microsoft.com/office/powerpoint/2010/main" val="306491590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5" name="Subtitle 4">
            <a:extLst>
              <a:ext uri="{FF2B5EF4-FFF2-40B4-BE49-F238E27FC236}">
                <a16:creationId xmlns:a16="http://schemas.microsoft.com/office/drawing/2014/main" id="{6F991E62-3AEE-1EEF-5D13-41FF12A3D784}"/>
              </a:ext>
            </a:extLst>
          </p:cNvPr>
          <p:cNvSpPr>
            <a:spLocks noGrp="1"/>
          </p:cNvSpPr>
          <p:nvPr>
            <p:ph type="subTitle" idx="1"/>
          </p:nvPr>
        </p:nvSpPr>
        <p:spPr>
          <a:xfrm>
            <a:off x="1704120" y="2702172"/>
            <a:ext cx="8676222" cy="1905000"/>
          </a:xfrm>
        </p:spPr>
        <p:txBody>
          <a:bodyPr/>
          <a:lstStyle/>
          <a:p>
            <a:r>
              <a:rPr lang="en-US" dirty="0"/>
              <a:t>Create cartogram online</a:t>
            </a:r>
          </a:p>
          <a:p>
            <a:r>
              <a:rPr lang="en-US" dirty="0">
                <a:hlinkClick r:id="rId3"/>
              </a:rPr>
              <a:t>https://go-cart.io/tutorial</a:t>
            </a:r>
            <a:endParaRPr lang="en-US" dirty="0"/>
          </a:p>
          <a:p>
            <a:endParaRPr lang="en-US" dirty="0"/>
          </a:p>
          <a:p>
            <a:endParaRPr lang="en-US" dirty="0"/>
          </a:p>
        </p:txBody>
      </p:sp>
    </p:spTree>
    <p:extLst>
      <p:ext uri="{BB962C8B-B14F-4D97-AF65-F5344CB8AC3E}">
        <p14:creationId xmlns:p14="http://schemas.microsoft.com/office/powerpoint/2010/main" val="136823452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5" name="Subtitle 4">
            <a:extLst>
              <a:ext uri="{FF2B5EF4-FFF2-40B4-BE49-F238E27FC236}">
                <a16:creationId xmlns:a16="http://schemas.microsoft.com/office/drawing/2014/main" id="{6F991E62-3AEE-1EEF-5D13-41FF12A3D784}"/>
              </a:ext>
            </a:extLst>
          </p:cNvPr>
          <p:cNvSpPr>
            <a:spLocks noGrp="1"/>
          </p:cNvSpPr>
          <p:nvPr>
            <p:ph type="subTitle" idx="1"/>
          </p:nvPr>
        </p:nvSpPr>
        <p:spPr>
          <a:xfrm>
            <a:off x="1704120" y="2795957"/>
            <a:ext cx="8676222" cy="1905000"/>
          </a:xfrm>
        </p:spPr>
        <p:txBody>
          <a:bodyPr/>
          <a:lstStyle/>
          <a:p>
            <a:r>
              <a:rPr lang="en-US" dirty="0"/>
              <a:t>Create interactive data visualization</a:t>
            </a:r>
          </a:p>
          <a:p>
            <a:r>
              <a:rPr lang="en-GB" dirty="0">
                <a:latin typeface="Calibri" panose="020F0502020204030204" pitchFamily="34" charset="0"/>
                <a:ea typeface="Calibri" panose="020F0502020204030204" pitchFamily="34" charset="0"/>
                <a:cs typeface="Times New Roman" panose="02020603050405020304" pitchFamily="18" charset="0"/>
                <a:hlinkClick r:id="rId3"/>
              </a:rPr>
              <a:t>https://www.gapminder.org/tools/#$chart-type=bubbles&amp;url=v1</a:t>
            </a:r>
            <a:endParaRPr lang="en-US" dirty="0"/>
          </a:p>
          <a:p>
            <a:endParaRPr lang="en-US" dirty="0"/>
          </a:p>
        </p:txBody>
      </p:sp>
    </p:spTree>
    <p:extLst>
      <p:ext uri="{BB962C8B-B14F-4D97-AF65-F5344CB8AC3E}">
        <p14:creationId xmlns:p14="http://schemas.microsoft.com/office/powerpoint/2010/main" val="110807955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914400" y="609601"/>
            <a:ext cx="10618839" cy="876300"/>
          </a:xfrm>
        </p:spPr>
        <p:txBody>
          <a:bodyPr>
            <a:normAutofit/>
          </a:bodyPr>
          <a:lstStyle/>
          <a:p>
            <a:r>
              <a:rPr lang="en-US" sz="3700" dirty="0"/>
              <a:t>Time series data and autocorrelations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635600" y="4365523"/>
            <a:ext cx="3369132" cy="1793053"/>
          </a:xfrm>
        </p:spPr>
        <p:txBody>
          <a:bodyPr>
            <a:normAutofit/>
          </a:bodyPr>
          <a:lstStyle/>
          <a:p>
            <a:pPr marL="457200" indent="-457200">
              <a:lnSpc>
                <a:spcPct val="90000"/>
              </a:lnSpc>
              <a:buAutoNum type="arabicPeriod"/>
            </a:pPr>
            <a:r>
              <a:rPr lang="en-US" sz="1600" dirty="0"/>
              <a:t>Seasonality</a:t>
            </a:r>
          </a:p>
          <a:p>
            <a:pPr marL="457200" indent="-457200">
              <a:lnSpc>
                <a:spcPct val="90000"/>
              </a:lnSpc>
              <a:buAutoNum type="arabicPeriod"/>
            </a:pPr>
            <a:r>
              <a:rPr lang="en-US" sz="1600" dirty="0"/>
              <a:t>autocorrelations</a:t>
            </a:r>
          </a:p>
        </p:txBody>
      </p:sp>
      <p:pic>
        <p:nvPicPr>
          <p:cNvPr id="3" name="Picture 2" descr="A graph with numbers and lines&#10;&#10;Description automatically generated">
            <a:extLst>
              <a:ext uri="{FF2B5EF4-FFF2-40B4-BE49-F238E27FC236}">
                <a16:creationId xmlns:a16="http://schemas.microsoft.com/office/drawing/2014/main" id="{ACD0DDB1-7778-5670-F963-8573614EAEB5}"/>
              </a:ext>
            </a:extLst>
          </p:cNvPr>
          <p:cNvPicPr>
            <a:picLocks noChangeAspect="1"/>
          </p:cNvPicPr>
          <p:nvPr/>
        </p:nvPicPr>
        <p:blipFill>
          <a:blip r:embed="rId3"/>
          <a:stretch>
            <a:fillRect/>
          </a:stretch>
        </p:blipFill>
        <p:spPr>
          <a:xfrm>
            <a:off x="731827" y="1633541"/>
            <a:ext cx="7772400" cy="4549033"/>
          </a:xfrm>
          <a:prstGeom prst="rect">
            <a:avLst/>
          </a:prstGeom>
        </p:spPr>
      </p:pic>
    </p:spTree>
    <p:extLst>
      <p:ext uri="{BB962C8B-B14F-4D97-AF65-F5344CB8AC3E}">
        <p14:creationId xmlns:p14="http://schemas.microsoft.com/office/powerpoint/2010/main" val="414333759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0811F4F-71DC-5A58-98C2-9C488DE90086}"/>
              </a:ext>
            </a:extLst>
          </p:cNvPr>
          <p:cNvSpPr txBox="1"/>
          <p:nvPr/>
        </p:nvSpPr>
        <p:spPr>
          <a:xfrm>
            <a:off x="3049929" y="1840869"/>
            <a:ext cx="6099858" cy="3970318"/>
          </a:xfrm>
          <a:prstGeom prst="rect">
            <a:avLst/>
          </a:prstGeom>
          <a:noFill/>
        </p:spPr>
        <p:txBody>
          <a:bodyPr wrap="square">
            <a:spAutoFit/>
          </a:bodyPr>
          <a:lstStyle/>
          <a:p>
            <a:r>
              <a:rPr lang="en-US" dirty="0"/>
              <a:t>Visualizing the data (for example, time-series data) can reveal what kinds of models would be appropriate. For example, if time series data has some seasonality, then a seasonal auto-regressive model (SARIMA) may be appropriate.</a:t>
            </a:r>
          </a:p>
          <a:p>
            <a:endParaRPr lang="en-US" dirty="0"/>
          </a:p>
          <a:p>
            <a:r>
              <a:rPr lang="en-US" dirty="0"/>
              <a:t>Visualization may also reveal if the underlying model/assumptions may have changed after a certain time. For example, in financial time-series data, there usually is a change after 2008 due to the global financial crisis.</a:t>
            </a:r>
          </a:p>
          <a:p>
            <a:endParaRPr lang="en-US" dirty="0"/>
          </a:p>
          <a:p>
            <a:r>
              <a:rPr lang="en-US" dirty="0"/>
              <a:t>This may suggest that a new model or more data is required.</a:t>
            </a:r>
          </a:p>
        </p:txBody>
      </p:sp>
      <p:sp>
        <p:nvSpPr>
          <p:cNvPr id="2" name="Title 1">
            <a:extLst>
              <a:ext uri="{FF2B5EF4-FFF2-40B4-BE49-F238E27FC236}">
                <a16:creationId xmlns:a16="http://schemas.microsoft.com/office/drawing/2014/main" id="{92289772-493C-CDF9-B700-260F73D47A47}"/>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a:t>
            </a:r>
          </a:p>
        </p:txBody>
      </p:sp>
    </p:spTree>
    <p:extLst>
      <p:ext uri="{BB962C8B-B14F-4D97-AF65-F5344CB8AC3E}">
        <p14:creationId xmlns:p14="http://schemas.microsoft.com/office/powerpoint/2010/main" val="376461122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ack and white math equation&#10;&#10;Description automatically generated">
            <a:extLst>
              <a:ext uri="{FF2B5EF4-FFF2-40B4-BE49-F238E27FC236}">
                <a16:creationId xmlns:a16="http://schemas.microsoft.com/office/drawing/2014/main" id="{C0B34663-540D-B888-7B05-2350B1300A79}"/>
              </a:ext>
            </a:extLst>
          </p:cNvPr>
          <p:cNvPicPr>
            <a:picLocks noChangeAspect="1"/>
          </p:cNvPicPr>
          <p:nvPr/>
        </p:nvPicPr>
        <p:blipFill>
          <a:blip r:embed="rId3"/>
          <a:stretch>
            <a:fillRect/>
          </a:stretch>
        </p:blipFill>
        <p:spPr>
          <a:xfrm>
            <a:off x="3232150" y="2762250"/>
            <a:ext cx="5727700" cy="1333500"/>
          </a:xfrm>
          <a:prstGeom prst="rect">
            <a:avLst/>
          </a:prstGeom>
        </p:spPr>
      </p:pic>
      <p:sp>
        <p:nvSpPr>
          <p:cNvPr id="2" name="Title 1">
            <a:extLst>
              <a:ext uri="{FF2B5EF4-FFF2-40B4-BE49-F238E27FC236}">
                <a16:creationId xmlns:a16="http://schemas.microsoft.com/office/drawing/2014/main" id="{C2C1C5E6-6E11-8D54-BCEA-1B15CD9F9199}"/>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a:t>
            </a:r>
          </a:p>
        </p:txBody>
      </p:sp>
      <p:sp>
        <p:nvSpPr>
          <p:cNvPr id="3" name="Subtitle 4">
            <a:extLst>
              <a:ext uri="{FF2B5EF4-FFF2-40B4-BE49-F238E27FC236}">
                <a16:creationId xmlns:a16="http://schemas.microsoft.com/office/drawing/2014/main" id="{D189520F-ECC8-EC27-2AC7-3F8D59EDF19B}"/>
              </a:ext>
            </a:extLst>
          </p:cNvPr>
          <p:cNvSpPr txBox="1">
            <a:spLocks/>
          </p:cNvSpPr>
          <p:nvPr/>
        </p:nvSpPr>
        <p:spPr>
          <a:xfrm>
            <a:off x="8635600" y="4365523"/>
            <a:ext cx="3369132" cy="1793053"/>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457200" indent="-457200">
              <a:lnSpc>
                <a:spcPct val="90000"/>
              </a:lnSpc>
              <a:buFont typeface="Arial"/>
              <a:buAutoNum type="arabicPeriod"/>
            </a:pPr>
            <a:r>
              <a:rPr lang="en-US" sz="1600" dirty="0"/>
              <a:t>Generalized Linear model</a:t>
            </a:r>
          </a:p>
        </p:txBody>
      </p:sp>
    </p:spTree>
    <p:extLst>
      <p:ext uri="{BB962C8B-B14F-4D97-AF65-F5344CB8AC3E}">
        <p14:creationId xmlns:p14="http://schemas.microsoft.com/office/powerpoint/2010/main" val="205262676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endParaRPr lang="en-US"/>
          </a:p>
        </p:txBody>
      </p:sp>
      <p:pic>
        <p:nvPicPr>
          <p:cNvPr id="3" name="Picture 2" descr="A graph of a graph with lines and numbers&#10;&#10;Description automatically generated">
            <a:extLst>
              <a:ext uri="{FF2B5EF4-FFF2-40B4-BE49-F238E27FC236}">
                <a16:creationId xmlns:a16="http://schemas.microsoft.com/office/drawing/2014/main" id="{143C55CB-CB53-B8DA-8AE2-02C73536CDC5}"/>
              </a:ext>
            </a:extLst>
          </p:cNvPr>
          <p:cNvPicPr>
            <a:picLocks noChangeAspect="1"/>
          </p:cNvPicPr>
          <p:nvPr/>
        </p:nvPicPr>
        <p:blipFill>
          <a:blip r:embed="rId3"/>
          <a:stretch>
            <a:fillRect/>
          </a:stretch>
        </p:blipFill>
        <p:spPr>
          <a:xfrm>
            <a:off x="2667000" y="936625"/>
            <a:ext cx="7772400" cy="5469466"/>
          </a:xfrm>
          <a:prstGeom prst="rect">
            <a:avLst/>
          </a:prstGeom>
        </p:spPr>
      </p:pic>
    </p:spTree>
    <p:extLst>
      <p:ext uri="{BB962C8B-B14F-4D97-AF65-F5344CB8AC3E}">
        <p14:creationId xmlns:p14="http://schemas.microsoft.com/office/powerpoint/2010/main" val="409568310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endParaRPr lang="en-US"/>
          </a:p>
        </p:txBody>
      </p:sp>
      <p:pic>
        <p:nvPicPr>
          <p:cNvPr id="3" name="Picture 2" descr="A text on a white background&#10;&#10;Description automatically generated">
            <a:extLst>
              <a:ext uri="{FF2B5EF4-FFF2-40B4-BE49-F238E27FC236}">
                <a16:creationId xmlns:a16="http://schemas.microsoft.com/office/drawing/2014/main" id="{8F42FC0E-BEA7-CAFC-D5F4-4BAE14DA268C}"/>
              </a:ext>
            </a:extLst>
          </p:cNvPr>
          <p:cNvPicPr>
            <a:picLocks noChangeAspect="1"/>
          </p:cNvPicPr>
          <p:nvPr/>
        </p:nvPicPr>
        <p:blipFill>
          <a:blip r:embed="rId3"/>
          <a:stretch>
            <a:fillRect/>
          </a:stretch>
        </p:blipFill>
        <p:spPr>
          <a:xfrm>
            <a:off x="2554287" y="1170027"/>
            <a:ext cx="7772400" cy="4517946"/>
          </a:xfrm>
          <a:prstGeom prst="rect">
            <a:avLst/>
          </a:prstGeom>
        </p:spPr>
      </p:pic>
    </p:spTree>
    <p:extLst>
      <p:ext uri="{BB962C8B-B14F-4D97-AF65-F5344CB8AC3E}">
        <p14:creationId xmlns:p14="http://schemas.microsoft.com/office/powerpoint/2010/main" val="363733675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1141413" y="609600"/>
            <a:ext cx="9905998" cy="5177742"/>
          </a:xfrm>
        </p:spPr>
        <p:txBody>
          <a:bodyPr>
            <a:normAutofit fontScale="90000"/>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Design matrix</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err="1">
                <a:effectLst/>
                <a:latin typeface="Calibri" panose="020F0502020204030204" pitchFamily="34" charset="0"/>
                <a:ea typeface="Calibri" panose="020F0502020204030204" pitchFamily="34" charset="0"/>
                <a:cs typeface="Times New Roman" panose="02020603050405020304" pitchFamily="18" charset="0"/>
              </a:rPr>
              <a:t>Glm</a:t>
            </a: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Correlated periodic</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Exponential</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err="1">
                <a:effectLst/>
                <a:latin typeface="Calibri" panose="020F0502020204030204" pitchFamily="34" charset="0"/>
                <a:ea typeface="Calibri" panose="020F0502020204030204" pitchFamily="34" charset="0"/>
                <a:cs typeface="Times New Roman" panose="02020603050405020304" pitchFamily="18" charset="0"/>
              </a:rPr>
              <a:t>Hiow</a:t>
            </a:r>
            <a:r>
              <a:rPr lang="en-GB" sz="1800" dirty="0">
                <a:effectLst/>
                <a:latin typeface="Calibri" panose="020F0502020204030204" pitchFamily="34" charset="0"/>
                <a:ea typeface="Calibri" panose="020F0502020204030204" pitchFamily="34" charset="0"/>
                <a:cs typeface="Times New Roman" panose="02020603050405020304" pitchFamily="18" charset="0"/>
              </a:rPr>
              <a:t> to pick</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How do I get to this out of data</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How do I communicate this to stakeholders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More tools for data visualization</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Generate data</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Visualize it</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High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dumenosional</a:t>
            </a:r>
            <a:r>
              <a:rPr lang="en-GB" sz="1800" dirty="0">
                <a:effectLst/>
                <a:latin typeface="Calibri" panose="020F0502020204030204" pitchFamily="34" charset="0"/>
                <a:ea typeface="Calibri" panose="020F0502020204030204" pitchFamily="34" charset="0"/>
                <a:cs typeface="Times New Roman" panose="02020603050405020304" pitchFamily="18" charset="0"/>
              </a:rPr>
              <a:t> data</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Results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visualizE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Communicate this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Cancer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woring</a:t>
            </a:r>
            <a:r>
              <a:rPr lang="en-GB" sz="1800" dirty="0">
                <a:effectLst/>
                <a:latin typeface="Calibri" panose="020F0502020204030204" pitchFamily="34" charset="0"/>
                <a:ea typeface="Calibri" panose="020F0502020204030204" pitchFamily="34" charset="0"/>
                <a:cs typeface="Times New Roman" panose="02020603050405020304" pitchFamily="18" charset="0"/>
              </a:rPr>
              <a:t> link winter environmental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actiivis</a:t>
            </a:r>
            <a:r>
              <a:rPr lang="en-GB" sz="1800" dirty="0">
                <a:effectLst/>
                <a:latin typeface="Calibri" panose="020F0502020204030204" pitchFamily="34" charset="0"/>
                <a:ea typeface="Calibri" panose="020F0502020204030204" pitchFamily="34" charset="0"/>
                <a:cs typeface="Times New Roman" panose="02020603050405020304" pitchFamily="18" charset="0"/>
              </a:rPr>
              <a:t> Rachel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carson</a:t>
            </a:r>
            <a:r>
              <a:rPr lang="en-GB" sz="1800" dirty="0">
                <a:effectLst/>
                <a:latin typeface="Calibri" panose="020F0502020204030204" pitchFamily="34" charset="0"/>
                <a:ea typeface="Calibri" panose="020F0502020204030204" pitchFamily="34" charset="0"/>
                <a:cs typeface="Times New Roman" panose="02020603050405020304" pitchFamily="18" charset="0"/>
              </a:rPr>
              <a:t> silent spring</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pitfalls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prob visualize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p>
        </p:txBody>
      </p:sp>
    </p:spTree>
    <p:extLst>
      <p:ext uri="{BB962C8B-B14F-4D97-AF65-F5344CB8AC3E}">
        <p14:creationId xmlns:p14="http://schemas.microsoft.com/office/powerpoint/2010/main" val="120482576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2901885" y="378105"/>
            <a:ext cx="6223821" cy="837235"/>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UN logo</a:t>
            </a:r>
          </a:p>
        </p:txBody>
      </p:sp>
      <p:pic>
        <p:nvPicPr>
          <p:cNvPr id="5122" name="Picture 2">
            <a:extLst>
              <a:ext uri="{FF2B5EF4-FFF2-40B4-BE49-F238E27FC236}">
                <a16:creationId xmlns:a16="http://schemas.microsoft.com/office/drawing/2014/main" id="{D727D3F3-8793-AFBD-0AA4-326176B050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4800" y="1174756"/>
            <a:ext cx="6502400" cy="5537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8673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9289256" y="3692170"/>
            <a:ext cx="2811092" cy="722243"/>
          </a:xfrm>
        </p:spPr>
        <p:txBody>
          <a:bodyPr>
            <a:normAutofit lnSpcReduction="10000"/>
          </a:bodyPr>
          <a:lstStyle/>
          <a:p>
            <a:r>
              <a:rPr lang="en-US" dirty="0"/>
              <a:t>Information bottleneck</a:t>
            </a:r>
          </a:p>
        </p:txBody>
      </p:sp>
      <p:pic>
        <p:nvPicPr>
          <p:cNvPr id="5" name="Picture 4" descr="A diagram of a code&#10;&#10;Description automatically generated">
            <a:extLst>
              <a:ext uri="{FF2B5EF4-FFF2-40B4-BE49-F238E27FC236}">
                <a16:creationId xmlns:a16="http://schemas.microsoft.com/office/drawing/2014/main" id="{1B184B86-016B-D56C-A2E3-61FA0D4909F3}"/>
              </a:ext>
            </a:extLst>
          </p:cNvPr>
          <p:cNvPicPr>
            <a:picLocks noChangeAspect="1"/>
          </p:cNvPicPr>
          <p:nvPr/>
        </p:nvPicPr>
        <p:blipFill>
          <a:blip r:embed="rId2"/>
          <a:stretch>
            <a:fillRect/>
          </a:stretch>
        </p:blipFill>
        <p:spPr>
          <a:xfrm>
            <a:off x="2902744" y="1600061"/>
            <a:ext cx="6386512" cy="4906463"/>
          </a:xfrm>
          <a:prstGeom prst="rect">
            <a:avLst/>
          </a:prstGeom>
        </p:spPr>
      </p:pic>
      <p:sp>
        <p:nvSpPr>
          <p:cNvPr id="7" name="Title 1">
            <a:extLst>
              <a:ext uri="{FF2B5EF4-FFF2-40B4-BE49-F238E27FC236}">
                <a16:creationId xmlns:a16="http://schemas.microsoft.com/office/drawing/2014/main" id="{6B0B37A5-865B-A295-E323-C935AC466BD9}"/>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Important concept</a:t>
            </a:r>
          </a:p>
        </p:txBody>
      </p:sp>
    </p:spTree>
    <p:extLst>
      <p:ext uri="{BB962C8B-B14F-4D97-AF65-F5344CB8AC3E}">
        <p14:creationId xmlns:p14="http://schemas.microsoft.com/office/powerpoint/2010/main" val="259488386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915360D-D23D-196F-E27A-4DA86FC678BD}"/>
              </a:ext>
            </a:extLst>
          </p:cNvPr>
          <p:cNvSpPr txBox="1">
            <a:spLocks/>
          </p:cNvSpPr>
          <p:nvPr/>
        </p:nvSpPr>
        <p:spPr>
          <a:xfrm>
            <a:off x="1141413" y="609600"/>
            <a:ext cx="9905998" cy="146858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Aft>
                <a:spcPts val="600"/>
              </a:spcAft>
            </a:pPr>
            <a:r>
              <a:rPr lang="en-US" kern="1200" cap="all" dirty="0">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rPr>
              <a:t>Time series data</a:t>
            </a:r>
          </a:p>
        </p:txBody>
      </p:sp>
      <p:graphicFrame>
        <p:nvGraphicFramePr>
          <p:cNvPr id="5" name="TextBox 1">
            <a:extLst>
              <a:ext uri="{FF2B5EF4-FFF2-40B4-BE49-F238E27FC236}">
                <a16:creationId xmlns:a16="http://schemas.microsoft.com/office/drawing/2014/main" id="{0F279415-0DEB-3DB9-E461-6DC6BA3D6F1C}"/>
              </a:ext>
            </a:extLst>
          </p:cNvPr>
          <p:cNvGraphicFramePr/>
          <p:nvPr/>
        </p:nvGraphicFramePr>
        <p:xfrm>
          <a:off x="1141413" y="2286000"/>
          <a:ext cx="9906000" cy="33874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7515838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915360D-D23D-196F-E27A-4DA86FC678BD}"/>
              </a:ext>
            </a:extLst>
          </p:cNvPr>
          <p:cNvSpPr txBox="1">
            <a:spLocks/>
          </p:cNvSpPr>
          <p:nvPr/>
        </p:nvSpPr>
        <p:spPr>
          <a:xfrm>
            <a:off x="1141413" y="609600"/>
            <a:ext cx="9905998" cy="146858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spcAft>
                <a:spcPts val="600"/>
              </a:spcAft>
            </a:pPr>
            <a:r>
              <a:rPr lang="en-US" kern="1200" cap="all" dirty="0">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rPr>
              <a:t>Data bias</a:t>
            </a:r>
          </a:p>
        </p:txBody>
      </p:sp>
      <p:sp>
        <p:nvSpPr>
          <p:cNvPr id="2" name="TextBox 1">
            <a:extLst>
              <a:ext uri="{FF2B5EF4-FFF2-40B4-BE49-F238E27FC236}">
                <a16:creationId xmlns:a16="http://schemas.microsoft.com/office/drawing/2014/main" id="{C4449C27-B778-C2EE-289C-00733DFE0D2A}"/>
              </a:ext>
            </a:extLst>
          </p:cNvPr>
          <p:cNvSpPr txBox="1"/>
          <p:nvPr/>
        </p:nvSpPr>
        <p:spPr>
          <a:xfrm>
            <a:off x="3153510" y="3094892"/>
            <a:ext cx="5897768" cy="923330"/>
          </a:xfrm>
          <a:prstGeom prst="rect">
            <a:avLst/>
          </a:prstGeom>
          <a:noFill/>
        </p:spPr>
        <p:txBody>
          <a:bodyPr wrap="none" rtlCol="0">
            <a:spAutoFit/>
          </a:bodyPr>
          <a:lstStyle/>
          <a:p>
            <a:r>
              <a:rPr lang="en-US" dirty="0"/>
              <a:t>Gorilla experiment (selective attention bias)</a:t>
            </a:r>
          </a:p>
          <a:p>
            <a:endParaRPr lang="en-US" dirty="0"/>
          </a:p>
          <a:p>
            <a:r>
              <a:rPr lang="en-US" dirty="0"/>
              <a:t>Hermann Hesse quote seeking is different to finding</a:t>
            </a:r>
          </a:p>
        </p:txBody>
      </p:sp>
    </p:spTree>
    <p:extLst>
      <p:ext uri="{BB962C8B-B14F-4D97-AF65-F5344CB8AC3E}">
        <p14:creationId xmlns:p14="http://schemas.microsoft.com/office/powerpoint/2010/main" val="378800947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5309418" y="609600"/>
            <a:ext cx="6223821" cy="3642851"/>
          </a:xfrm>
        </p:spPr>
        <p:txBody>
          <a:bodyPr vert="horz" lIns="91440" tIns="45720" rIns="91440" bIns="45720" rtlCol="0" anchor="b">
            <a:normAutofit/>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Case study</a:t>
            </a:r>
          </a:p>
        </p:txBody>
      </p:sp>
      <p:pic>
        <p:nvPicPr>
          <p:cNvPr id="4" name="Picture 3" descr="Diagram, schematic&#10;&#10;Description automatically generated">
            <a:extLst>
              <a:ext uri="{FF2B5EF4-FFF2-40B4-BE49-F238E27FC236}">
                <a16:creationId xmlns:a16="http://schemas.microsoft.com/office/drawing/2014/main" id="{7DABBCB0-FC56-8F4D-BB64-F39D2405B413}"/>
              </a:ext>
            </a:extLst>
          </p:cNvPr>
          <p:cNvPicPr>
            <a:picLocks noChangeAspect="1"/>
          </p:cNvPicPr>
          <p:nvPr/>
        </p:nvPicPr>
        <p:blipFill>
          <a:blip r:embed="rId3"/>
          <a:stretch>
            <a:fillRect/>
          </a:stretch>
        </p:blipFill>
        <p:spPr>
          <a:xfrm>
            <a:off x="633999" y="683824"/>
            <a:ext cx="4001315" cy="5481253"/>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1396353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1141413" y="1730173"/>
            <a:ext cx="9905998" cy="4166534"/>
          </a:xfrm>
        </p:spPr>
        <p:txBody>
          <a:bodyPr>
            <a:norm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1. Less is more. “Above all else show the data”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2. “Graphical excellence consists of complex ideas communicated with clarity, precision, and efficiency.”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3. Keep it proportional! “Lie Factor = size of effect shown in graphic divided by size of effect in data”</a:t>
            </a:r>
          </a:p>
        </p:txBody>
      </p:sp>
      <p:sp>
        <p:nvSpPr>
          <p:cNvPr id="2" name="TextBox 1">
            <a:extLst>
              <a:ext uri="{FF2B5EF4-FFF2-40B4-BE49-F238E27FC236}">
                <a16:creationId xmlns:a16="http://schemas.microsoft.com/office/drawing/2014/main" id="{A154D66E-2075-A646-D2E3-32B244A57442}"/>
              </a:ext>
            </a:extLst>
          </p:cNvPr>
          <p:cNvSpPr txBox="1"/>
          <p:nvPr/>
        </p:nvSpPr>
        <p:spPr>
          <a:xfrm>
            <a:off x="2824223" y="6111433"/>
            <a:ext cx="8796759" cy="646331"/>
          </a:xfrm>
          <a:prstGeom prst="rect">
            <a:avLst/>
          </a:prstGeom>
          <a:noFill/>
        </p:spPr>
        <p:txBody>
          <a:bodyPr wrap="square" rtlCol="0">
            <a:spAutoFit/>
          </a:bodyPr>
          <a:lstStyle/>
          <a:p>
            <a:r>
              <a:rPr lang="en-US" dirty="0"/>
              <a:t>https://</a:t>
            </a:r>
            <a:r>
              <a:rPr lang="en-US" dirty="0" err="1"/>
              <a:t>jeffhale.medium.com</a:t>
            </a:r>
            <a:r>
              <a:rPr lang="en-US" dirty="0"/>
              <a:t>/five-takeaways-from-the-visual-display-of-quantitative-information-dd36dae35299</a:t>
            </a:r>
          </a:p>
        </p:txBody>
      </p:sp>
      <p:sp>
        <p:nvSpPr>
          <p:cNvPr id="3" name="Title 1">
            <a:extLst>
              <a:ext uri="{FF2B5EF4-FFF2-40B4-BE49-F238E27FC236}">
                <a16:creationId xmlns:a16="http://schemas.microsoft.com/office/drawing/2014/main" id="{9DC7632C-2ABD-8FA0-7788-FCCE4E2F4295}"/>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Principles of data visualization (Edward </a:t>
            </a:r>
            <a:r>
              <a:rPr lang="en-US" dirty="0" err="1"/>
              <a:t>tufte</a:t>
            </a:r>
            <a:r>
              <a:rPr lang="en-US" dirty="0"/>
              <a:t>)</a:t>
            </a:r>
          </a:p>
        </p:txBody>
      </p:sp>
    </p:spTree>
    <p:extLst>
      <p:ext uri="{BB962C8B-B14F-4D97-AF65-F5344CB8AC3E}">
        <p14:creationId xmlns:p14="http://schemas.microsoft.com/office/powerpoint/2010/main" val="310074180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ECD68-9FC0-0A37-04C3-D7D0157FA275}"/>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Bad visualizations</a:t>
            </a:r>
          </a:p>
        </p:txBody>
      </p:sp>
    </p:spTree>
    <p:extLst>
      <p:ext uri="{BB962C8B-B14F-4D97-AF65-F5344CB8AC3E}">
        <p14:creationId xmlns:p14="http://schemas.microsoft.com/office/powerpoint/2010/main" val="299303045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1141413" y="609600"/>
            <a:ext cx="9905998" cy="5177742"/>
          </a:xfrm>
        </p:spPr>
        <p:txBody>
          <a:bodyPr>
            <a:norm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Basics and pitfalls in data visualization</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1. Know your audience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2. Pick visualization based on audience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3. Visualize data and then pick models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4. Add narrative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47602747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map of a city&#10;&#10;Description automatically generated">
            <a:extLst>
              <a:ext uri="{FF2B5EF4-FFF2-40B4-BE49-F238E27FC236}">
                <a16:creationId xmlns:a16="http://schemas.microsoft.com/office/drawing/2014/main" id="{8050FA10-6562-1E3E-CF28-78BAFF7BD1FD}"/>
              </a:ext>
            </a:extLst>
          </p:cNvPr>
          <p:cNvPicPr>
            <a:picLocks noChangeAspect="1"/>
          </p:cNvPicPr>
          <p:nvPr/>
        </p:nvPicPr>
        <p:blipFill rotWithShape="1">
          <a:blip r:embed="rId3"/>
          <a:srcRect t="24033" b="16912"/>
          <a:stretch/>
        </p:blipFill>
        <p:spPr>
          <a:xfrm>
            <a:off x="20" y="10"/>
            <a:ext cx="12191980" cy="6857990"/>
          </a:xfrm>
          <a:prstGeom prst="rect">
            <a:avLst/>
          </a:prstGeom>
        </p:spPr>
      </p:pic>
    </p:spTree>
    <p:extLst>
      <p:ext uri="{BB962C8B-B14F-4D97-AF65-F5344CB8AC3E}">
        <p14:creationId xmlns:p14="http://schemas.microsoft.com/office/powerpoint/2010/main" val="28923622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751012" y="2333173"/>
            <a:ext cx="8676222" cy="2968032"/>
          </a:xfrm>
        </p:spPr>
        <p:txBody>
          <a:bodyPr>
            <a:normAutofit/>
          </a:bodyPr>
          <a:lstStyle/>
          <a:p>
            <a:r>
              <a:rPr lang="en-US" dirty="0"/>
              <a:t>Linearity (linear relationship between data points and lower dimensional representation)</a:t>
            </a:r>
          </a:p>
          <a:p>
            <a:r>
              <a:rPr lang="en-US" dirty="0"/>
              <a:t>Loss function/reconstruction error (squared loss)</a:t>
            </a:r>
          </a:p>
          <a:p>
            <a:r>
              <a:rPr lang="en-US" dirty="0"/>
              <a:t>Uses the dot product (one type of inner product)</a:t>
            </a:r>
          </a:p>
          <a:p>
            <a:endParaRPr lang="en-US" dirty="0"/>
          </a:p>
        </p:txBody>
      </p:sp>
      <p:sp>
        <p:nvSpPr>
          <p:cNvPr id="4" name="Title 1">
            <a:extLst>
              <a:ext uri="{FF2B5EF4-FFF2-40B4-BE49-F238E27FC236}">
                <a16:creationId xmlns:a16="http://schemas.microsoft.com/office/drawing/2014/main" id="{ECB4E234-ACBA-B8AC-C398-E14DFA4EBE87}"/>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assumptions</a:t>
            </a:r>
          </a:p>
        </p:txBody>
      </p:sp>
    </p:spTree>
    <p:extLst>
      <p:ext uri="{BB962C8B-B14F-4D97-AF65-F5344CB8AC3E}">
        <p14:creationId xmlns:p14="http://schemas.microsoft.com/office/powerpoint/2010/main" val="34315353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608137" y="2240575"/>
            <a:ext cx="9341514" cy="3257400"/>
          </a:xfrm>
        </p:spPr>
        <p:txBody>
          <a:bodyPr>
            <a:normAutofit/>
          </a:bodyPr>
          <a:lstStyle/>
          <a:p>
            <a:r>
              <a:rPr lang="en-US" dirty="0" err="1"/>
              <a:t>tSNE</a:t>
            </a:r>
            <a:endParaRPr lang="en-US" dirty="0"/>
          </a:p>
          <a:p>
            <a:r>
              <a:rPr lang="en-US" dirty="0"/>
              <a:t>Autoencoder (non-linear loss function)</a:t>
            </a:r>
          </a:p>
        </p:txBody>
      </p:sp>
      <p:sp>
        <p:nvSpPr>
          <p:cNvPr id="4" name="Title 1">
            <a:extLst>
              <a:ext uri="{FF2B5EF4-FFF2-40B4-BE49-F238E27FC236}">
                <a16:creationId xmlns:a16="http://schemas.microsoft.com/office/drawing/2014/main" id="{A84543C2-9256-6D37-ACED-AB7C8DF3A248}"/>
              </a:ext>
            </a:extLst>
          </p:cNvPr>
          <p:cNvSpPr txBox="1">
            <a:spLocks/>
          </p:cNvSpPr>
          <p:nvPr/>
        </p:nvSpPr>
        <p:spPr>
          <a:xfrm>
            <a:off x="1608137" y="505646"/>
            <a:ext cx="8676222" cy="1066801"/>
          </a:xfrm>
          <a:prstGeom prst="rect">
            <a:avLst/>
          </a:prstGeom>
        </p:spPr>
        <p:txBody>
          <a:bodyPr vert="horz" lIns="91440" tIns="45720" rIns="91440" bIns="45720" rtlCol="0" anchor="b">
            <a:normAutofit fontScale="92500"/>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generalizations of this idea</a:t>
            </a:r>
          </a:p>
        </p:txBody>
      </p:sp>
    </p:spTree>
    <p:extLst>
      <p:ext uri="{BB962C8B-B14F-4D97-AF65-F5344CB8AC3E}">
        <p14:creationId xmlns:p14="http://schemas.microsoft.com/office/powerpoint/2010/main" val="11455646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608137" y="2240575"/>
            <a:ext cx="9341514" cy="3257400"/>
          </a:xfrm>
        </p:spPr>
        <p:txBody>
          <a:bodyPr>
            <a:normAutofit/>
          </a:bodyPr>
          <a:lstStyle/>
          <a:p>
            <a:r>
              <a:rPr lang="en-US" dirty="0"/>
              <a:t>Distances not preserved</a:t>
            </a:r>
          </a:p>
          <a:p>
            <a:r>
              <a:rPr lang="en-US" dirty="0" err="1"/>
              <a:t>tSNE</a:t>
            </a:r>
            <a:r>
              <a:rPr lang="en-US" dirty="0"/>
              <a:t> can be used for hypothesis generation. There are many pitfalls to this. </a:t>
            </a:r>
          </a:p>
          <a:p>
            <a:r>
              <a:rPr lang="en-US" dirty="0">
                <a:hlinkClick r:id="rId2"/>
              </a:rPr>
              <a:t>https://distill.pub/2016/misread-tsne/</a:t>
            </a:r>
            <a:endParaRPr lang="en-US" dirty="0"/>
          </a:p>
          <a:p>
            <a:r>
              <a:rPr lang="en-US" dirty="0"/>
              <a:t>Other pitfalls: distances not preserved. For example, a 2d map is a projection from 3D</a:t>
            </a:r>
          </a:p>
          <a:p>
            <a:endParaRPr lang="en-US" dirty="0"/>
          </a:p>
        </p:txBody>
      </p:sp>
      <p:sp>
        <p:nvSpPr>
          <p:cNvPr id="4" name="Title 1">
            <a:extLst>
              <a:ext uri="{FF2B5EF4-FFF2-40B4-BE49-F238E27FC236}">
                <a16:creationId xmlns:a16="http://schemas.microsoft.com/office/drawing/2014/main" id="{A84543C2-9256-6D37-ACED-AB7C8DF3A248}"/>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pitfalls</a:t>
            </a:r>
          </a:p>
        </p:txBody>
      </p:sp>
    </p:spTree>
    <p:extLst>
      <p:ext uri="{BB962C8B-B14F-4D97-AF65-F5344CB8AC3E}">
        <p14:creationId xmlns:p14="http://schemas.microsoft.com/office/powerpoint/2010/main" val="71313225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Mesh</Template>
  <TotalTime>28603</TotalTime>
  <Words>2800</Words>
  <Application>Microsoft Macintosh PowerPoint</Application>
  <PresentationFormat>Widescreen</PresentationFormat>
  <Paragraphs>313</Paragraphs>
  <Slides>66</Slides>
  <Notes>48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66</vt:i4>
      </vt:variant>
    </vt:vector>
  </HeadingPairs>
  <TitlesOfParts>
    <vt:vector size="74" baseType="lpstr">
      <vt:lpstr>Arial</vt:lpstr>
      <vt:lpstr>Calibri</vt:lpstr>
      <vt:lpstr>Century Gothic</vt:lpstr>
      <vt:lpstr>Georgia</vt:lpstr>
      <vt:lpstr>Lato</vt:lpstr>
      <vt:lpstr>Open Sans</vt:lpstr>
      <vt:lpstr>Times</vt:lpstr>
      <vt:lpstr>Mesh</vt:lpstr>
      <vt:lpstr>Visualization: a whirlwind tour</vt:lpstr>
      <vt:lpstr>1. Data science as (visual) debugging  2. data storytelling  3. have you done PCA yet? (have you turned it off and on again?)  4. work closely with domain experts  Uganda visualization tool (no fancy data science/ML required) </vt:lpstr>
      <vt:lpstr>PowerPoint Presentation</vt:lpstr>
      <vt:lpstr>1. communicate  2. data storytelling  3. Case studies tSNE   a. stochastic   b. distances not preserved  C. difficult to communicate to non-technical experts </vt:lpstr>
      <vt:lpstr>1. problems with communicating high dimensional data  2. High dimensions are difficult to visualize  </vt:lpstr>
      <vt:lpstr>PowerPoint Presentation</vt:lpstr>
      <vt:lpstr>PowerPoint Presentation</vt:lpstr>
      <vt:lpstr>PowerPoint Presentation</vt:lpstr>
      <vt:lpstr>PowerPoint Presentation</vt:lpstr>
      <vt:lpstr>PowerPoint Presentation</vt:lpstr>
      <vt:lpstr>Case study</vt:lpstr>
      <vt:lpstr>Visualizations can be misleading</vt:lpstr>
      <vt:lpstr>Visualizations can be misleading</vt:lpstr>
      <vt:lpstr>Visualizations can be misleading</vt:lpstr>
      <vt:lpstr>Visualizations can be misleading</vt:lpstr>
      <vt:lpstr>Visualizations can be misleading</vt:lpstr>
      <vt:lpstr>PowerPoint Presentation</vt:lpstr>
      <vt:lpstr>Case study</vt:lpstr>
      <vt:lpstr>Case study</vt:lpstr>
      <vt:lpstr>PowerPoint Presentation</vt:lpstr>
      <vt:lpstr>cartograms</vt:lpstr>
      <vt:lpstr>PowerPoint Presentation</vt:lpstr>
      <vt:lpstr>PowerPoint Presentation</vt:lpstr>
      <vt:lpstr>PowerPoint Presentation</vt:lpstr>
      <vt:lpstr>Visualization for diagnostics</vt:lpstr>
      <vt:lpstr>PowerPoint Presentation</vt:lpstr>
      <vt:lpstr>PowerPoint Presentation</vt:lpstr>
      <vt:lpstr>Assumptions: linearity</vt:lpstr>
      <vt:lpstr>Assumptions: linearity</vt:lpstr>
      <vt:lpstr>Assumptions: linearity</vt:lpstr>
      <vt:lpstr>Assumptions</vt:lpstr>
      <vt:lpstr>Assumptions</vt:lpstr>
      <vt:lpstr>Assumptions</vt:lpstr>
      <vt:lpstr>Data transformations</vt:lpstr>
      <vt:lpstr>Absence of influential data points</vt:lpstr>
      <vt:lpstr>PowerPoint Presentation</vt:lpstr>
      <vt:lpstr>independence</vt:lpstr>
      <vt:lpstr>resource</vt:lpstr>
      <vt:lpstr>Time series data and autocorrelations</vt:lpstr>
      <vt:lpstr>PowerPoint Presentation</vt:lpstr>
      <vt:lpstr>PowerPoint Presentation</vt:lpstr>
      <vt:lpstr>PowerPoint Presentation</vt:lpstr>
      <vt:lpstr>PowerPoint Presentation</vt:lpstr>
      <vt:lpstr>apps for rapid prototyping and communication</vt:lpstr>
      <vt:lpstr>PowerPoint Presentation</vt:lpstr>
      <vt:lpstr>Why, when and how of visualization</vt:lpstr>
      <vt:lpstr>material</vt:lpstr>
      <vt:lpstr>Data storytelling</vt:lpstr>
      <vt:lpstr>Interactive Data storytelling</vt:lpstr>
      <vt:lpstr>activities</vt:lpstr>
      <vt:lpstr>activities</vt:lpstr>
      <vt:lpstr>activities</vt:lpstr>
      <vt:lpstr>Time series data and autocorrelations</vt:lpstr>
      <vt:lpstr>PowerPoint Presentation</vt:lpstr>
      <vt:lpstr>PowerPoint Presentation</vt:lpstr>
      <vt:lpstr>PowerPoint Presentation</vt:lpstr>
      <vt:lpstr>PowerPoint Presentation</vt:lpstr>
      <vt:lpstr>Design matrix   Glm  Correlated periodic  Exponential Hiow to pick How do I get to this out of data How do I communicate this to stakeholders   More tools for data visualization Generate data Visualize it High dumenosional data Results visualizE Communicate this  Cancer woring link winter environmental actiivis Rachel carson silent spring pitfalls prob visualize  </vt:lpstr>
      <vt:lpstr>UN logo</vt:lpstr>
      <vt:lpstr>PowerPoint Presentation</vt:lpstr>
      <vt:lpstr>PowerPoint Presentation</vt:lpstr>
      <vt:lpstr>Case study</vt:lpstr>
      <vt:lpstr>    1. Less is more. “Above all else show the data”   2. “Graphical excellence consists of complex ideas communicated with clarity, precision, and efficiency.”   3. Keep it proportional! “Lie Factor = size of effect shown in graphic divided by size of effect in data”</vt:lpstr>
      <vt:lpstr>PowerPoint Presentation</vt:lpstr>
      <vt:lpstr>Basics and pitfalls in data visualization      1. Know your audience      2. Pick visualization based on audience      3. Visualize data and then pick models      4. Add narrative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Soumya Banerjee</dc:creator>
  <cp:lastModifiedBy>Soumya Banerjee</cp:lastModifiedBy>
  <cp:revision>244</cp:revision>
  <cp:lastPrinted>2023-11-06T10:12:22Z</cp:lastPrinted>
  <dcterms:created xsi:type="dcterms:W3CDTF">2023-09-18T08:47:09Z</dcterms:created>
  <dcterms:modified xsi:type="dcterms:W3CDTF">2023-11-06T16:07:10Z</dcterms:modified>
</cp:coreProperties>
</file>